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5" r:id="rId2"/>
    <p:sldId id="363" r:id="rId3"/>
    <p:sldId id="369" r:id="rId4"/>
    <p:sldId id="371" r:id="rId5"/>
    <p:sldId id="422" r:id="rId6"/>
    <p:sldId id="429" r:id="rId7"/>
    <p:sldId id="372" r:id="rId8"/>
    <p:sldId id="373" r:id="rId9"/>
    <p:sldId id="436" r:id="rId10"/>
    <p:sldId id="375" r:id="rId11"/>
    <p:sldId id="376" r:id="rId12"/>
    <p:sldId id="431" r:id="rId13"/>
    <p:sldId id="435" r:id="rId14"/>
    <p:sldId id="434" r:id="rId15"/>
    <p:sldId id="433" r:id="rId16"/>
    <p:sldId id="432" r:id="rId17"/>
    <p:sldId id="423" r:id="rId1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3]" lastIdx="1" clrIdx="1"/>
  <p:cmAuthor id="3" name="Microsoft Office User" initials="Office [2]" lastIdx="1" clrIdx="2"/>
  <p:cmAuthor id="4" name="Microsoft Office User" initials="Office [6]" lastIdx="1" clrIdx="3"/>
  <p:cmAuthor id="5" name="Microsoft Office User" initials="Office [6] [2]" lastIdx="1" clrIdx="4"/>
  <p:cmAuthor id="6" name="Microsoft Office User" initials="Office [5]" lastIdx="1" clrIdx="5"/>
  <p:cmAuthor id="7" name="Microsoft Office User" initials="Office [7]" lastIdx="1" clrIdx="6"/>
  <p:cmAuthor id="8" name="Microsoft Office User" initials="Office [8]" lastIdx="1" clrIdx="7"/>
  <p:cmAuthor id="9" name="Microsoft Office User" initials="Office [9]" lastIdx="1" clrIdx="8"/>
  <p:cmAuthor id="10" name="Microsoft Office User" initials="Office [9] [2]" lastIdx="1" clrIdx="9"/>
  <p:cmAuthor id="11" name="Microsoft Office User" initials="Office [10]" lastIdx="1" clrIdx="10"/>
  <p:cmAuthor id="12" name="Microsoft Office User" initials="Office [10] [2]" lastIdx="1" clrIdx="11"/>
  <p:cmAuthor id="13" name="Microsoft Office User" initials="Office [11]" lastIdx="1" clrIdx="12"/>
  <p:cmAuthor id="14" name="Microsoft Office User" initials="Office [11] [2]" lastIdx="1" clrIdx="13"/>
  <p:cmAuthor id="15" name="Microsoft Office User" initials="Office [12]" lastIdx="1" clrIdx="14"/>
  <p:cmAuthor id="16" name="Microsoft Office User" initials="Office [13]" lastIdx="1" clrIdx="15"/>
  <p:cmAuthor id="17" name="Microsoft Office User" initials="Office [13] [2]" lastIdx="1" clrIdx="16"/>
  <p:cmAuthor id="18" name="Microsoft Office User" initials="Office [14]" lastIdx="1" clrIdx="17"/>
  <p:cmAuthor id="19" name="Microsoft Office User" initials="Office [15]" lastIdx="1" clrIdx="18"/>
  <p:cmAuthor id="20" name="Microsoft Office User" initials="Office [16]" lastIdx="1" clrIdx="19"/>
  <p:cmAuthor id="21" name="Microsoft Office User" initials="Office [17]" lastIdx="1" clrIdx="20"/>
  <p:cmAuthor id="22" name="Microsoft Office User" initials="Office [17] [2]" lastIdx="1" clrIdx="21"/>
  <p:cmAuthor id="23" name="Microsoft Office User" initials="Office [18]" lastIdx="1" clrIdx="22"/>
  <p:cmAuthor id="24" name="Elizabeth Bond" initials="EB" lastIdx="1" clrIdx="2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B99"/>
    <a:srgbClr val="C76C7E"/>
    <a:srgbClr val="BA4C61"/>
    <a:srgbClr val="C15D70"/>
    <a:srgbClr val="6A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86740"/>
  </p:normalViewPr>
  <p:slideViewPr>
    <p:cSldViewPr snapToGrid="0" snapToObjects="1">
      <p:cViewPr varScale="1">
        <p:scale>
          <a:sx n="104" d="100"/>
          <a:sy n="104" d="100"/>
        </p:scale>
        <p:origin x="26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7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7C453-A6B5-7947-96E2-3606EFF829DB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641DFCB-B506-C64C-BB9A-2DDDF9F766D0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FFFF"/>
              </a:solidFill>
            </a:rPr>
            <a:t>People</a:t>
          </a:r>
          <a:endParaRPr lang="en-US" sz="2800" b="1" dirty="0">
            <a:solidFill>
              <a:srgbClr val="FFFFFF"/>
            </a:solidFill>
          </a:endParaRPr>
        </a:p>
      </dgm:t>
    </dgm:pt>
    <dgm:pt modelId="{6414208C-96C1-0E4D-989F-04029E0240EC}" type="parTrans" cxnId="{D66B66EB-4CB9-AF4B-AA94-CD66F3231174}">
      <dgm:prSet/>
      <dgm:spPr/>
      <dgm:t>
        <a:bodyPr/>
        <a:lstStyle/>
        <a:p>
          <a:endParaRPr lang="en-US"/>
        </a:p>
      </dgm:t>
    </dgm:pt>
    <dgm:pt modelId="{50E02CD6-19B8-0C46-978E-D92C3A65419A}" type="sibTrans" cxnId="{D66B66EB-4CB9-AF4B-AA94-CD66F3231174}">
      <dgm:prSet/>
      <dgm:spPr/>
      <dgm:t>
        <a:bodyPr/>
        <a:lstStyle/>
        <a:p>
          <a:endParaRPr lang="en-US"/>
        </a:p>
      </dgm:t>
    </dgm:pt>
    <dgm:pt modelId="{4796A110-EF36-7A4A-BF1C-E7666C143B38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Behavior</a:t>
          </a:r>
          <a:endParaRPr lang="en-US" sz="2800" b="1" dirty="0">
            <a:solidFill>
              <a:schemeClr val="bg1"/>
            </a:solidFill>
          </a:endParaRPr>
        </a:p>
      </dgm:t>
    </dgm:pt>
    <dgm:pt modelId="{25DF5353-A1E0-6E45-8C0C-6C9B707CCF6C}" type="sibTrans" cxnId="{510562E0-5047-2F44-9C26-576C4FCAA668}">
      <dgm:prSet/>
      <dgm:spPr/>
      <dgm:t>
        <a:bodyPr/>
        <a:lstStyle/>
        <a:p>
          <a:endParaRPr lang="en-US"/>
        </a:p>
      </dgm:t>
    </dgm:pt>
    <dgm:pt modelId="{49E1123F-920C-1246-BF43-1AE8169C0708}" type="parTrans" cxnId="{510562E0-5047-2F44-9C26-576C4FCAA668}">
      <dgm:prSet/>
      <dgm:spPr/>
      <dgm:t>
        <a:bodyPr/>
        <a:lstStyle/>
        <a:p>
          <a:endParaRPr lang="en-US"/>
        </a:p>
      </dgm:t>
    </dgm:pt>
    <dgm:pt modelId="{7A7970C2-A197-0243-A067-8B11B9CDCF72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800" b="1" u="none" dirty="0" smtClean="0">
              <a:solidFill>
                <a:srgbClr val="FFFFFF"/>
              </a:solidFill>
            </a:rPr>
            <a:t>Place</a:t>
          </a:r>
          <a:endParaRPr lang="en-US" sz="2800" b="1" u="none" dirty="0">
            <a:solidFill>
              <a:srgbClr val="FFFFFF"/>
            </a:solidFill>
          </a:endParaRPr>
        </a:p>
      </dgm:t>
    </dgm:pt>
    <dgm:pt modelId="{3B5DD660-10F6-FB49-8EA3-1C0DA45E13E5}" type="sibTrans" cxnId="{ECC97B4E-3CD9-124E-8CFE-0B04A00B8BA6}">
      <dgm:prSet/>
      <dgm:spPr/>
      <dgm:t>
        <a:bodyPr/>
        <a:lstStyle/>
        <a:p>
          <a:endParaRPr lang="en-US"/>
        </a:p>
      </dgm:t>
    </dgm:pt>
    <dgm:pt modelId="{26FC1FF7-C265-6241-8719-F6E68CFDE181}" type="parTrans" cxnId="{ECC97B4E-3CD9-124E-8CFE-0B04A00B8BA6}">
      <dgm:prSet/>
      <dgm:spPr/>
      <dgm:t>
        <a:bodyPr/>
        <a:lstStyle/>
        <a:p>
          <a:endParaRPr lang="en-US"/>
        </a:p>
      </dgm:t>
    </dgm:pt>
    <dgm:pt modelId="{52BAFA78-ADC4-6442-AAAD-B64104112D99}" type="pres">
      <dgm:prSet presAssocID="{4697C453-A6B5-7947-96E2-3606EFF829DB}" presName="compositeShape" presStyleCnt="0">
        <dgm:presLayoutVars>
          <dgm:chMax val="7"/>
          <dgm:dir/>
          <dgm:resizeHandles val="exact"/>
        </dgm:presLayoutVars>
      </dgm:prSet>
      <dgm:spPr/>
    </dgm:pt>
    <dgm:pt modelId="{F4FD2FA0-4B84-5742-A452-84B2D7E04ED1}" type="pres">
      <dgm:prSet presAssocID="{0641DFCB-B506-C64C-BB9A-2DDDF9F766D0}" presName="circ1" presStyleLbl="vennNode1" presStyleIdx="0" presStyleCnt="3"/>
      <dgm:spPr/>
      <dgm:t>
        <a:bodyPr/>
        <a:lstStyle/>
        <a:p>
          <a:endParaRPr lang="en-US"/>
        </a:p>
      </dgm:t>
    </dgm:pt>
    <dgm:pt modelId="{23328590-547B-8F4E-98B0-D835F107E352}" type="pres">
      <dgm:prSet presAssocID="{0641DFCB-B506-C64C-BB9A-2DDDF9F766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770BD-47C5-7A40-B0F9-525DC04A247C}" type="pres">
      <dgm:prSet presAssocID="{7A7970C2-A197-0243-A067-8B11B9CDCF72}" presName="circ2" presStyleLbl="vennNode1" presStyleIdx="1" presStyleCnt="3"/>
      <dgm:spPr/>
      <dgm:t>
        <a:bodyPr/>
        <a:lstStyle/>
        <a:p>
          <a:endParaRPr lang="en-US"/>
        </a:p>
      </dgm:t>
    </dgm:pt>
    <dgm:pt modelId="{34DAEE06-2EAB-9A40-98E5-B47923945D2A}" type="pres">
      <dgm:prSet presAssocID="{7A7970C2-A197-0243-A067-8B11B9CDCF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18F5D-DF31-C841-BB9D-74769C4590B2}" type="pres">
      <dgm:prSet presAssocID="{4796A110-EF36-7A4A-BF1C-E7666C143B38}" presName="circ3" presStyleLbl="vennNode1" presStyleIdx="2" presStyleCnt="3"/>
      <dgm:spPr/>
      <dgm:t>
        <a:bodyPr/>
        <a:lstStyle/>
        <a:p>
          <a:endParaRPr lang="en-US"/>
        </a:p>
      </dgm:t>
    </dgm:pt>
    <dgm:pt modelId="{EB47F5DC-61D6-5C4E-A5DB-B9871285689F}" type="pres">
      <dgm:prSet presAssocID="{4796A110-EF36-7A4A-BF1C-E7666C143B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A7B06-3795-674A-95CF-76D03E5366AB}" type="presOf" srcId="{4796A110-EF36-7A4A-BF1C-E7666C143B38}" destId="{03418F5D-DF31-C841-BB9D-74769C4590B2}" srcOrd="0" destOrd="0" presId="urn:microsoft.com/office/officeart/2005/8/layout/venn1"/>
    <dgm:cxn modelId="{510562E0-5047-2F44-9C26-576C4FCAA668}" srcId="{4697C453-A6B5-7947-96E2-3606EFF829DB}" destId="{4796A110-EF36-7A4A-BF1C-E7666C143B38}" srcOrd="2" destOrd="0" parTransId="{49E1123F-920C-1246-BF43-1AE8169C0708}" sibTransId="{25DF5353-A1E0-6E45-8C0C-6C9B707CCF6C}"/>
    <dgm:cxn modelId="{D1EC5A0E-48B4-1F4A-833C-7D455ABF8BA6}" type="presOf" srcId="{4796A110-EF36-7A4A-BF1C-E7666C143B38}" destId="{EB47F5DC-61D6-5C4E-A5DB-B9871285689F}" srcOrd="1" destOrd="0" presId="urn:microsoft.com/office/officeart/2005/8/layout/venn1"/>
    <dgm:cxn modelId="{0634EFA4-D7A7-314C-AF9D-E71653B82C48}" type="presOf" srcId="{4697C453-A6B5-7947-96E2-3606EFF829DB}" destId="{52BAFA78-ADC4-6442-AAAD-B64104112D99}" srcOrd="0" destOrd="0" presId="urn:microsoft.com/office/officeart/2005/8/layout/venn1"/>
    <dgm:cxn modelId="{F6D05F9D-FAED-CA47-A23C-FF01F3534728}" type="presOf" srcId="{7A7970C2-A197-0243-A067-8B11B9CDCF72}" destId="{80B770BD-47C5-7A40-B0F9-525DC04A247C}" srcOrd="0" destOrd="0" presId="urn:microsoft.com/office/officeart/2005/8/layout/venn1"/>
    <dgm:cxn modelId="{D66B66EB-4CB9-AF4B-AA94-CD66F3231174}" srcId="{4697C453-A6B5-7947-96E2-3606EFF829DB}" destId="{0641DFCB-B506-C64C-BB9A-2DDDF9F766D0}" srcOrd="0" destOrd="0" parTransId="{6414208C-96C1-0E4D-989F-04029E0240EC}" sibTransId="{50E02CD6-19B8-0C46-978E-D92C3A65419A}"/>
    <dgm:cxn modelId="{ECC97B4E-3CD9-124E-8CFE-0B04A00B8BA6}" srcId="{4697C453-A6B5-7947-96E2-3606EFF829DB}" destId="{7A7970C2-A197-0243-A067-8B11B9CDCF72}" srcOrd="1" destOrd="0" parTransId="{26FC1FF7-C265-6241-8719-F6E68CFDE181}" sibTransId="{3B5DD660-10F6-FB49-8EA3-1C0DA45E13E5}"/>
    <dgm:cxn modelId="{067539D0-9B64-A44B-804F-A352ED4ADC90}" type="presOf" srcId="{7A7970C2-A197-0243-A067-8B11B9CDCF72}" destId="{34DAEE06-2EAB-9A40-98E5-B47923945D2A}" srcOrd="1" destOrd="0" presId="urn:microsoft.com/office/officeart/2005/8/layout/venn1"/>
    <dgm:cxn modelId="{07F05F65-ABC0-9748-ABDF-7BA14E3D335A}" type="presOf" srcId="{0641DFCB-B506-C64C-BB9A-2DDDF9F766D0}" destId="{F4FD2FA0-4B84-5742-A452-84B2D7E04ED1}" srcOrd="0" destOrd="0" presId="urn:microsoft.com/office/officeart/2005/8/layout/venn1"/>
    <dgm:cxn modelId="{5AC7D861-FAF7-4741-AC02-10623A395C64}" type="presOf" srcId="{0641DFCB-B506-C64C-BB9A-2DDDF9F766D0}" destId="{23328590-547B-8F4E-98B0-D835F107E352}" srcOrd="1" destOrd="0" presId="urn:microsoft.com/office/officeart/2005/8/layout/venn1"/>
    <dgm:cxn modelId="{D0B5BD1A-6106-7340-90F4-6F3E7EE0283F}" type="presParOf" srcId="{52BAFA78-ADC4-6442-AAAD-B64104112D99}" destId="{F4FD2FA0-4B84-5742-A452-84B2D7E04ED1}" srcOrd="0" destOrd="0" presId="urn:microsoft.com/office/officeart/2005/8/layout/venn1"/>
    <dgm:cxn modelId="{F02892B8-95A3-9C46-9460-6971D4A2BA81}" type="presParOf" srcId="{52BAFA78-ADC4-6442-AAAD-B64104112D99}" destId="{23328590-547B-8F4E-98B0-D835F107E352}" srcOrd="1" destOrd="0" presId="urn:microsoft.com/office/officeart/2005/8/layout/venn1"/>
    <dgm:cxn modelId="{7F7006BB-0F02-AD43-92BD-E4FC2508C148}" type="presParOf" srcId="{52BAFA78-ADC4-6442-AAAD-B64104112D99}" destId="{80B770BD-47C5-7A40-B0F9-525DC04A247C}" srcOrd="2" destOrd="0" presId="urn:microsoft.com/office/officeart/2005/8/layout/venn1"/>
    <dgm:cxn modelId="{CBC20B55-7BDA-F743-8E4B-DA2D7FEA9928}" type="presParOf" srcId="{52BAFA78-ADC4-6442-AAAD-B64104112D99}" destId="{34DAEE06-2EAB-9A40-98E5-B47923945D2A}" srcOrd="3" destOrd="0" presId="urn:microsoft.com/office/officeart/2005/8/layout/venn1"/>
    <dgm:cxn modelId="{5C26B783-D797-3749-BB64-F49D3F48F361}" type="presParOf" srcId="{52BAFA78-ADC4-6442-AAAD-B64104112D99}" destId="{03418F5D-DF31-C841-BB9D-74769C4590B2}" srcOrd="4" destOrd="0" presId="urn:microsoft.com/office/officeart/2005/8/layout/venn1"/>
    <dgm:cxn modelId="{21D59ABE-4A27-1347-B2CD-B0181D5633E7}" type="presParOf" srcId="{52BAFA78-ADC4-6442-AAAD-B64104112D99}" destId="{EB47F5DC-61D6-5C4E-A5DB-B9871285689F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D2FA0-4B84-5742-A452-84B2D7E04ED1}">
      <dsp:nvSpPr>
        <dsp:cNvPr id="0" name=""/>
        <dsp:cNvSpPr/>
      </dsp:nvSpPr>
      <dsp:spPr>
        <a:xfrm>
          <a:off x="2015627" y="55068"/>
          <a:ext cx="2643301" cy="2643301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FF"/>
              </a:solidFill>
            </a:rPr>
            <a:t>People</a:t>
          </a:r>
          <a:endParaRPr lang="en-US" sz="2800" b="1" kern="1200" dirty="0">
            <a:solidFill>
              <a:srgbClr val="FFFFFF"/>
            </a:solidFill>
          </a:endParaRPr>
        </a:p>
      </dsp:txBody>
      <dsp:txXfrm>
        <a:off x="2368067" y="517646"/>
        <a:ext cx="1938420" cy="1189485"/>
      </dsp:txXfrm>
    </dsp:sp>
    <dsp:sp modelId="{80B770BD-47C5-7A40-B0F9-525DC04A247C}">
      <dsp:nvSpPr>
        <dsp:cNvPr id="0" name=""/>
        <dsp:cNvSpPr/>
      </dsp:nvSpPr>
      <dsp:spPr>
        <a:xfrm>
          <a:off x="2969418" y="1707132"/>
          <a:ext cx="2643301" cy="2643301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 smtClean="0">
              <a:solidFill>
                <a:srgbClr val="FFFFFF"/>
              </a:solidFill>
            </a:rPr>
            <a:t>Place</a:t>
          </a:r>
          <a:endParaRPr lang="en-US" sz="2800" b="1" u="none" kern="1200" dirty="0">
            <a:solidFill>
              <a:srgbClr val="FFFFFF"/>
            </a:solidFill>
          </a:endParaRPr>
        </a:p>
      </dsp:txBody>
      <dsp:txXfrm>
        <a:off x="3777828" y="2389984"/>
        <a:ext cx="1585980" cy="1453815"/>
      </dsp:txXfrm>
    </dsp:sp>
    <dsp:sp modelId="{03418F5D-DF31-C841-BB9D-74769C4590B2}">
      <dsp:nvSpPr>
        <dsp:cNvPr id="0" name=""/>
        <dsp:cNvSpPr/>
      </dsp:nvSpPr>
      <dsp:spPr>
        <a:xfrm>
          <a:off x="1061836" y="1707132"/>
          <a:ext cx="2643301" cy="2643301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Behavior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1310747" y="2389984"/>
        <a:ext cx="1585980" cy="145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BA0E-1CE9-C24B-93D7-C43B34D0D68C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ED8A2-523F-7849-9D55-A32CFF09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5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70D25-7754-4444-941F-675887188614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D2135-9DC2-4340-B54D-B4A69FFB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0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9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45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43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3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Violence even increases the risk of prematurity and low birthweight in pregnant mothers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Violence even increases the risk of prematurity and low birthweight in pregnant mothers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1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8BDA-FC45-324B-AADF-01A32A19FE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1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|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8059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 algn="l"/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159" y="1127051"/>
            <a:ext cx="7804298" cy="3402419"/>
          </a:xfrm>
        </p:spPr>
        <p:txBody>
          <a:bodyPr anchor="b">
            <a:norm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42" y="5039833"/>
            <a:ext cx="7803259" cy="1573618"/>
          </a:xfrm>
        </p:spPr>
        <p:txBody>
          <a:bodyPr anchor="ctr">
            <a:normAutofit/>
          </a:bodyPr>
          <a:lstStyle>
            <a:lvl1pPr marL="0" indent="0" algn="l">
              <a:spcAft>
                <a:spcPts val="300"/>
              </a:spcAft>
              <a:buNone/>
              <a:defRPr sz="2800" spc="3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845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867"/>
            <a:ext cx="10972800" cy="1158241"/>
          </a:xfrm>
        </p:spPr>
        <p:txBody>
          <a:bodyPr anchor="ctr">
            <a:normAutofit/>
          </a:bodyPr>
          <a:lstStyle>
            <a:lvl1pPr>
              <a:defRPr sz="4400" spc="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044"/>
            <a:ext cx="5254752" cy="3995104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7648" y="1607044"/>
            <a:ext cx="5254752" cy="3995104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602148"/>
            <a:ext cx="10972800" cy="590691"/>
          </a:xfrm>
        </p:spPr>
        <p:txBody>
          <a:bodyPr anchor="b">
            <a:noAutofit/>
          </a:bodyPr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citation text here.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7601"/>
            <a:ext cx="10972800" cy="1158241"/>
          </a:xfrm>
        </p:spPr>
        <p:txBody>
          <a:bodyPr anchor="ctr">
            <a:normAutofit/>
          </a:bodyPr>
          <a:lstStyle>
            <a:lvl1pPr>
              <a:defRPr sz="4400" spc="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1588736"/>
            <a:ext cx="5254753" cy="626388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215125"/>
            <a:ext cx="5254753" cy="39784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588736"/>
            <a:ext cx="5254752" cy="626388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215125"/>
            <a:ext cx="5254752" cy="39784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3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9455"/>
            <a:ext cx="10972800" cy="1158241"/>
          </a:xfrm>
        </p:spPr>
        <p:txBody>
          <a:bodyPr anchor="ctr">
            <a:norm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36992" y="1569015"/>
            <a:ext cx="3645406" cy="435504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72768"/>
            <a:ext cx="6851904" cy="454923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6991" y="5924062"/>
            <a:ext cx="3645407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5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9455"/>
            <a:ext cx="10972800" cy="1164173"/>
          </a:xfrm>
        </p:spPr>
        <p:txBody>
          <a:bodyPr anchor="ctr">
            <a:norm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1" y="1584960"/>
            <a:ext cx="3645408" cy="4339101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589871"/>
            <a:ext cx="6881812" cy="453213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24062"/>
            <a:ext cx="3645410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946"/>
            <a:ext cx="10972800" cy="1153298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2438399" y="1114425"/>
            <a:ext cx="8212668" cy="46291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14000"/>
              </a:lnSpc>
              <a:spcAft>
                <a:spcPts val="2400"/>
              </a:spcAft>
              <a:buNone/>
              <a:defRPr sz="32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585" indent="0">
              <a:buNone/>
              <a:defRPr i="1">
                <a:solidFill>
                  <a:schemeClr val="bg1"/>
                </a:solidFill>
              </a:defRPr>
            </a:lvl2pPr>
            <a:lvl3pPr marL="1219170" indent="0">
              <a:buNone/>
              <a:defRPr i="1">
                <a:solidFill>
                  <a:schemeClr val="bg1"/>
                </a:solidFill>
              </a:defRPr>
            </a:lvl3pPr>
            <a:lvl4pPr marL="1828755" indent="0">
              <a:buNone/>
              <a:defRPr i="1">
                <a:solidFill>
                  <a:schemeClr val="bg1"/>
                </a:solidFill>
              </a:defRPr>
            </a:lvl4pPr>
            <a:lvl5pPr marL="2438339" indent="0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 </a:t>
            </a:r>
          </a:p>
        </p:txBody>
      </p:sp>
    </p:spTree>
    <p:extLst>
      <p:ext uri="{BB962C8B-B14F-4D97-AF65-F5344CB8AC3E}">
        <p14:creationId xmlns:p14="http://schemas.microsoft.com/office/powerpoint/2010/main" val="48978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41"/>
            <a:ext cx="12192000" cy="2081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811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|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870" y="1267752"/>
            <a:ext cx="9346018" cy="2315901"/>
          </a:xfrm>
        </p:spPr>
        <p:txBody>
          <a:bodyPr anchor="b">
            <a:normAutofit/>
          </a:bodyPr>
          <a:lstStyle>
            <a:lvl1pPr algn="l">
              <a:defRPr sz="4400"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870" y="4455040"/>
            <a:ext cx="9346018" cy="1850065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800" spc="3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1020726" y="3970280"/>
            <a:ext cx="11171273" cy="981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 algn="l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0575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|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647" y="1473242"/>
            <a:ext cx="8406753" cy="2315901"/>
          </a:xfrm>
        </p:spPr>
        <p:txBody>
          <a:bodyPr anchor="b">
            <a:normAutofit/>
          </a:bodyPr>
          <a:lstStyle>
            <a:lvl1pPr algn="l">
              <a:defRPr sz="4400"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647" y="4224595"/>
            <a:ext cx="8406753" cy="1850065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800" spc="3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9771321" y="1"/>
            <a:ext cx="242067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 algn="l"/>
            <a:endParaRPr lang="en-US" sz="2000" i="1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771320" y="4529468"/>
            <a:ext cx="2420679" cy="1993377"/>
            <a:chOff x="9874103" y="468315"/>
            <a:chExt cx="1818167" cy="2054559"/>
          </a:xfrm>
        </p:grpSpPr>
        <p:sp>
          <p:nvSpPr>
            <p:cNvPr id="4" name="Rectangle 3"/>
            <p:cNvSpPr/>
            <p:nvPr userDrawn="1"/>
          </p:nvSpPr>
          <p:spPr>
            <a:xfrm>
              <a:off x="9874103" y="468315"/>
              <a:ext cx="1818167" cy="63797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874103" y="866469"/>
              <a:ext cx="1818167" cy="63797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9874103" y="1264623"/>
              <a:ext cx="1818167" cy="63797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874103" y="1662778"/>
              <a:ext cx="1818167" cy="63797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874103" y="2060933"/>
              <a:ext cx="1818167" cy="63797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874103" y="2459077"/>
              <a:ext cx="1818167" cy="63797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7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|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402" y="4157662"/>
            <a:ext cx="11027047" cy="1464467"/>
          </a:xfrm>
        </p:spPr>
        <p:txBody>
          <a:bodyPr anchor="b">
            <a:normAutofit/>
          </a:bodyPr>
          <a:lstStyle>
            <a:lvl1pPr algn="l">
              <a:defRPr sz="3600"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42" y="5729287"/>
            <a:ext cx="11025579" cy="755576"/>
          </a:xfrm>
        </p:spPr>
        <p:txBody>
          <a:bodyPr anchor="ctr">
            <a:normAutofit/>
          </a:bodyPr>
          <a:lstStyle>
            <a:lvl1pPr marL="0" indent="0" algn="l">
              <a:spcAft>
                <a:spcPts val="300"/>
              </a:spcAft>
              <a:buNone/>
              <a:defRPr sz="1800" spc="3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02907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42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1584960"/>
            <a:ext cx="10972800" cy="4596764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 baseline="0"/>
            </a:lvl1pPr>
            <a:lvl2pPr>
              <a:buClr>
                <a:schemeClr val="tx1"/>
              </a:buClr>
              <a:defRPr sz="2400" baseline="0"/>
            </a:lvl2pPr>
            <a:lvl3pPr>
              <a:buClr>
                <a:schemeClr val="tx1"/>
              </a:buClr>
              <a:defRPr sz="2400" baseline="0"/>
            </a:lvl3pPr>
            <a:lvl4pPr>
              <a:buClr>
                <a:schemeClr val="tx1"/>
              </a:buClr>
              <a:defRPr sz="2000" baseline="0"/>
            </a:lvl4pPr>
            <a:lvl5pPr>
              <a:buClr>
                <a:schemeClr val="tx1"/>
              </a:buClr>
              <a:defRPr sz="18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25669"/>
            <a:ext cx="10972800" cy="115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0" spc="0" baseline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3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867"/>
            <a:ext cx="10972800" cy="1158240"/>
          </a:xfrm>
        </p:spPr>
        <p:txBody>
          <a:bodyPr anchor="ctr">
            <a:noAutofit/>
          </a:bodyPr>
          <a:lstStyle>
            <a:lvl1pPr algn="l">
              <a:defRPr sz="4400" b="0" u="none" kern="1200" cap="none" spc="0" normalizeH="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7043"/>
            <a:ext cx="10972800" cy="3995105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Clr>
                <a:schemeClr val="tx1"/>
              </a:buClr>
              <a:defRPr sz="280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tx1"/>
              </a:buClr>
              <a:defRPr sz="2800" baseline="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buClr>
                <a:schemeClr val="tx1"/>
              </a:buClr>
              <a:defRPr sz="2400" baseline="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buClr>
                <a:schemeClr val="tx1"/>
              </a:buClr>
              <a:defRPr sz="2000" baseline="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buClr>
                <a:schemeClr val="tx1"/>
              </a:buClr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602148"/>
            <a:ext cx="10972800" cy="590691"/>
          </a:xfrm>
        </p:spPr>
        <p:txBody>
          <a:bodyPr anchor="b">
            <a:noAutofit/>
          </a:bodyPr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citation text here.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867"/>
            <a:ext cx="10972800" cy="1158241"/>
          </a:xfrm>
        </p:spPr>
        <p:txBody>
          <a:bodyPr anchor="ctr">
            <a:normAutofit/>
          </a:bodyPr>
          <a:lstStyle>
            <a:lvl1pPr>
              <a:defRPr sz="4400" spc="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84960"/>
            <a:ext cx="5254752" cy="4596384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7648" y="1584960"/>
            <a:ext cx="5254752" cy="4596384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4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6687" y="1594884"/>
            <a:ext cx="3331535" cy="45932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426687" y="1594884"/>
            <a:ext cx="3331535" cy="45932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8236688" y="1594884"/>
            <a:ext cx="3331535" cy="45932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8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6687" y="1594884"/>
            <a:ext cx="2488020" cy="45932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452036" y="1594884"/>
            <a:ext cx="2488020" cy="45932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287385" y="1594884"/>
            <a:ext cx="2488020" cy="45932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9122735" y="1594884"/>
            <a:ext cx="2488020" cy="45932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8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49534"/>
            <a:ext cx="10972800" cy="115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84960"/>
            <a:ext cx="10972800" cy="459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46570"/>
            <a:ext cx="9663113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none" spc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mtClean="0"/>
              <a:t>Thomas Abt, 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6059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4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71" r:id="rId3"/>
    <p:sldLayoutId id="2147483699" r:id="rId4"/>
    <p:sldLayoutId id="2147483676" r:id="rId5"/>
    <p:sldLayoutId id="2147483677" r:id="rId6"/>
    <p:sldLayoutId id="2147483681" r:id="rId7"/>
    <p:sldLayoutId id="2147483697" r:id="rId8"/>
    <p:sldLayoutId id="2147483698" r:id="rId9"/>
    <p:sldLayoutId id="2147483679" r:id="rId10"/>
    <p:sldLayoutId id="2147483680" r:id="rId11"/>
    <p:sldLayoutId id="2147483684" r:id="rId12"/>
    <p:sldLayoutId id="2147483685" r:id="rId13"/>
    <p:sldLayoutId id="2147483688" r:id="rId14"/>
    <p:sldLayoutId id="2147483694" r:id="rId15"/>
    <p:sldLayoutId id="214748368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09585" rtl="0" eaLnBrk="1" latinLnBrk="0" hangingPunct="1">
        <a:spcBef>
          <a:spcPct val="0"/>
        </a:spcBef>
        <a:buNone/>
        <a:defRPr sz="4400" b="0" u="none" kern="1200" cap="none" spc="0" baseline="0">
          <a:solidFill>
            <a:schemeClr val="accent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457189" indent="-457189" algn="l" defTabSz="609585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Arial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Arial"/>
        <a:buChar char="–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Arial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Arial"/>
        <a:buChar char="–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Arial"/>
        <a:buChar char="»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id.gov/sites/default/files/USAID-2016-What-Works-in-Reducing-Community-Violence-Final-Report.pdf" TargetMode="External"/><Relationship Id="rId4" Type="http://schemas.openxmlformats.org/officeDocument/2006/relationships/hyperlink" Target="http://www.tandfonline.com/doi/abs/10.1080/13548506.2016.1257815" TargetMode="External"/><Relationship Id="rId5" Type="http://schemas.openxmlformats.org/officeDocument/2006/relationships/hyperlink" Target="http://www.vox.com/2016/9/30/13115224/crime-violent-reduce-ferguson-murder-fbi-ucr" TargetMode="External"/><Relationship Id="rId6" Type="http://schemas.openxmlformats.org/officeDocument/2006/relationships/hyperlink" Target="https://www.nytimes.com/2017/09/26/opinion/murder-rate-crime.html?_r=0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241" y="929341"/>
            <a:ext cx="11621100" cy="3402419"/>
          </a:xfrm>
        </p:spPr>
        <p:txBody>
          <a:bodyPr>
            <a:normAutofit/>
          </a:bodyPr>
          <a:lstStyle/>
          <a:p>
            <a:pPr indent="20638"/>
            <a:r>
              <a:rPr lang="en-US" sz="6600" dirty="0" smtClean="0"/>
              <a:t>Preventing youth violence: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>W</a:t>
            </a:r>
            <a:r>
              <a:rPr lang="en-US" sz="6600" dirty="0" smtClean="0"/>
              <a:t>hat we know now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Abt | Senior Fellow</a:t>
            </a:r>
          </a:p>
          <a:p>
            <a:r>
              <a:rPr lang="en-US" dirty="0" smtClean="0"/>
              <a:t>Harvard Law School</a:t>
            </a:r>
          </a:p>
          <a:p>
            <a:r>
              <a:rPr lang="en-US" dirty="0" smtClean="0"/>
              <a:t>October 12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7892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09079" y="1424544"/>
            <a:ext cx="11582401" cy="5022026"/>
          </a:xfrm>
        </p:spPr>
        <p:txBody>
          <a:bodyPr>
            <a:normAutofit/>
          </a:bodyPr>
          <a:lstStyle/>
          <a:p>
            <a:r>
              <a:rPr lang="en-US" dirty="0" smtClean="0"/>
              <a:t>Key elements: </a:t>
            </a:r>
          </a:p>
          <a:p>
            <a:pPr lvl="1"/>
            <a:r>
              <a:rPr lang="en-US" dirty="0" smtClean="0"/>
              <a:t>Identification of specific offenders, offending groups</a:t>
            </a:r>
          </a:p>
          <a:p>
            <a:pPr lvl="1"/>
            <a:r>
              <a:rPr lang="en-US" dirty="0" smtClean="0"/>
              <a:t>Mobilization of law enforcement, social services, community stakeholders</a:t>
            </a:r>
          </a:p>
          <a:p>
            <a:pPr lvl="1"/>
            <a:r>
              <a:rPr lang="en-US" dirty="0" smtClean="0"/>
              <a:t>Framing of response using both sanctions, rewards</a:t>
            </a:r>
          </a:p>
          <a:p>
            <a:pPr lvl="1"/>
            <a:r>
              <a:rPr lang="en-US" dirty="0" smtClean="0"/>
              <a:t>Direct, repeated communication with individuals, groups </a:t>
            </a:r>
          </a:p>
          <a:p>
            <a:r>
              <a:rPr lang="en-US" dirty="0" smtClean="0"/>
              <a:t>9 </a:t>
            </a:r>
            <a:r>
              <a:rPr lang="en-US" dirty="0"/>
              <a:t>of 10 interventions studied substantially reduced crime and violence, with homicide reductions ranging from 34% to 63% (Braga &amp; </a:t>
            </a:r>
            <a:r>
              <a:rPr lang="en-US" dirty="0" err="1"/>
              <a:t>Weisburd</a:t>
            </a:r>
            <a:r>
              <a:rPr lang="en-US" dirty="0"/>
              <a:t>, </a:t>
            </a:r>
            <a:r>
              <a:rPr lang="en-US" dirty="0" smtClean="0"/>
              <a:t>2012); later </a:t>
            </a:r>
            <a:r>
              <a:rPr lang="en-US" dirty="0"/>
              <a:t>studies </a:t>
            </a:r>
            <a:r>
              <a:rPr lang="en-US" dirty="0" smtClean="0"/>
              <a:t>documented </a:t>
            </a:r>
            <a:r>
              <a:rPr lang="en-US" dirty="0"/>
              <a:t>additional </a:t>
            </a:r>
            <a:r>
              <a:rPr lang="en-US" dirty="0" smtClean="0"/>
              <a:t>successes</a:t>
            </a:r>
          </a:p>
          <a:p>
            <a:r>
              <a:rPr lang="en-US" dirty="0" smtClean="0"/>
              <a:t>Example: Boston Gun Project, aka Operation Ceasefire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Meta</a:t>
            </a:r>
            <a:r>
              <a:rPr lang="en-US" dirty="0" smtClean="0"/>
              <a:t>-review standout: </a:t>
            </a:r>
            <a:r>
              <a:rPr lang="en-US" dirty="0"/>
              <a:t>f</a:t>
            </a:r>
            <a:r>
              <a:rPr lang="en-US" baseline="0" dirty="0" smtClean="0"/>
              <a:t>ocused deterrence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09079" y="1424544"/>
            <a:ext cx="11582401" cy="50220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CBT uses clinical psychology to </a:t>
            </a:r>
            <a:r>
              <a:rPr lang="en-US" dirty="0"/>
              <a:t>alter distorted thinking and behavior</a:t>
            </a:r>
          </a:p>
          <a:p>
            <a:r>
              <a:rPr lang="en-US" dirty="0"/>
              <a:t>Very flexible and adaptable:</a:t>
            </a:r>
          </a:p>
          <a:p>
            <a:pPr lvl="1"/>
            <a:r>
              <a:rPr lang="en-US" dirty="0" smtClean="0"/>
              <a:t>Works best with high-risk individuals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with both juveniles and adults</a:t>
            </a:r>
          </a:p>
          <a:p>
            <a:pPr lvl="1"/>
            <a:r>
              <a:rPr lang="en-US" dirty="0" smtClean="0"/>
              <a:t>Adaptable to </a:t>
            </a:r>
            <a:r>
              <a:rPr lang="en-US" dirty="0"/>
              <a:t>institutional or community settings</a:t>
            </a:r>
          </a:p>
          <a:p>
            <a:pPr lvl="1"/>
            <a:r>
              <a:rPr lang="en-US" dirty="0"/>
              <a:t>Useful as part of broader program or as stand-alone</a:t>
            </a:r>
          </a:p>
          <a:p>
            <a:r>
              <a:rPr lang="en-US" dirty="0" smtClean="0"/>
              <a:t>58 </a:t>
            </a:r>
            <a:r>
              <a:rPr lang="en-US" dirty="0"/>
              <a:t>studies (19 RCTs) show relatively large 25% decrease in recidivism, but when implemented effectively, recidivism declined 52% (</a:t>
            </a:r>
            <a:r>
              <a:rPr lang="en-US" dirty="0" err="1"/>
              <a:t>Lipsey</a:t>
            </a:r>
            <a:r>
              <a:rPr lang="en-US" dirty="0"/>
              <a:t>, 2007</a:t>
            </a:r>
            <a:r>
              <a:rPr lang="en-US" dirty="0" smtClean="0"/>
              <a:t>); confirms </a:t>
            </a:r>
            <a:r>
              <a:rPr lang="en-US" dirty="0"/>
              <a:t>findings from other systematic </a:t>
            </a:r>
            <a:r>
              <a:rPr lang="en-US" dirty="0" smtClean="0"/>
              <a:t>reviews</a:t>
            </a:r>
          </a:p>
          <a:p>
            <a:r>
              <a:rPr lang="en-US" dirty="0" smtClean="0"/>
              <a:t>Example: ROCA, </a:t>
            </a:r>
            <a:r>
              <a:rPr lang="en-US" dirty="0" err="1" smtClean="0"/>
              <a:t>inc.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079" y="266304"/>
            <a:ext cx="11252886" cy="1158240"/>
          </a:xfrm>
        </p:spPr>
        <p:txBody>
          <a:bodyPr>
            <a:noAutofit/>
          </a:bodyPr>
          <a:lstStyle/>
          <a:p>
            <a:r>
              <a:rPr lang="en-US" sz="3800" dirty="0" smtClean="0"/>
              <a:t>Meta-review standout: cognitive behavioral therapy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06789" y="1313336"/>
            <a:ext cx="11582401" cy="1825283"/>
          </a:xfrm>
        </p:spPr>
        <p:txBody>
          <a:bodyPr>
            <a:normAutofit/>
          </a:bodyPr>
          <a:lstStyle/>
          <a:p>
            <a:r>
              <a:rPr lang="en-US" dirty="0" smtClean="0"/>
              <a:t>Evidence-based d</a:t>
            </a:r>
            <a:r>
              <a:rPr lang="en-US" dirty="0" smtClean="0"/>
              <a:t>rug treatment</a:t>
            </a:r>
            <a:endParaRPr lang="en-US" dirty="0"/>
          </a:p>
          <a:p>
            <a:r>
              <a:rPr lang="en-US" dirty="0" smtClean="0"/>
              <a:t>Family-based primary and secondary prevention </a:t>
            </a:r>
          </a:p>
          <a:p>
            <a:r>
              <a:rPr lang="en-US" dirty="0" smtClean="0"/>
              <a:t>Reentry programming with risk/needs/responsivity framework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079" y="266304"/>
            <a:ext cx="11252886" cy="115824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Meta-review honorable mentions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09079" y="3015620"/>
            <a:ext cx="11252886" cy="1158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400" b="0" u="none" kern="1200" cap="none" spc="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z="4000" dirty="0" smtClean="0"/>
              <a:t>Meta-review </a:t>
            </a:r>
            <a:r>
              <a:rPr lang="en-US" sz="4000" dirty="0" smtClean="0"/>
              <a:t>weak or ineffective </a:t>
            </a:r>
            <a:r>
              <a:rPr lang="en-US" sz="4000" dirty="0" smtClean="0"/>
              <a:t>programs</a:t>
            </a:r>
            <a:endParaRPr lang="en-US" sz="40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599" y="4058164"/>
            <a:ext cx="11582401" cy="182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 sz="2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–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–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»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Gun buybacks</a:t>
            </a:r>
          </a:p>
          <a:p>
            <a:r>
              <a:rPr lang="en-US" dirty="0" smtClean="0"/>
              <a:t>Standalone </a:t>
            </a:r>
            <a:r>
              <a:rPr lang="en-US" dirty="0" smtClean="0"/>
              <a:t>job readiness and education programs</a:t>
            </a:r>
          </a:p>
          <a:p>
            <a:r>
              <a:rPr lang="en-US" dirty="0" smtClean="0"/>
              <a:t>“Tough love” strategies for juveniles, e.g. </a:t>
            </a:r>
            <a:r>
              <a:rPr lang="en-US" dirty="0"/>
              <a:t>s</a:t>
            </a:r>
            <a:r>
              <a:rPr lang="en-US" dirty="0" smtClean="0"/>
              <a:t>cared straight, boot camps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009"/>
            <a:ext cx="10972800" cy="1158241"/>
          </a:xfrm>
        </p:spPr>
        <p:txBody>
          <a:bodyPr/>
          <a:lstStyle/>
          <a:p>
            <a:r>
              <a:rPr lang="en-US" dirty="0" smtClean="0"/>
              <a:t>CSG </a:t>
            </a:r>
            <a:r>
              <a:rPr lang="en-US" dirty="0"/>
              <a:t>p</a:t>
            </a:r>
            <a:r>
              <a:rPr lang="en-US" dirty="0" smtClean="0"/>
              <a:t>olicy framework recommendations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453384"/>
            <a:ext cx="10651068" cy="4549235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/>
              <a:t>Challenge</a:t>
            </a:r>
            <a:r>
              <a:rPr lang="en-US" sz="3200" dirty="0" smtClean="0"/>
              <a:t>: Many </a:t>
            </a:r>
            <a:r>
              <a:rPr lang="en-US" sz="3200" dirty="0"/>
              <a:t>people in </a:t>
            </a:r>
            <a:r>
              <a:rPr lang="en-US" sz="3200" dirty="0" smtClean="0"/>
              <a:t>DOC, HOC facilities, and on probation/parole unable </a:t>
            </a:r>
            <a:r>
              <a:rPr lang="en-US" sz="3200" dirty="0"/>
              <a:t>to participate in recidivism-reduction </a:t>
            </a:r>
            <a:r>
              <a:rPr lang="en-US" sz="3200" dirty="0" smtClean="0"/>
              <a:t>programming</a:t>
            </a:r>
          </a:p>
          <a:p>
            <a:r>
              <a:rPr lang="en-US" sz="3200" u="sng" dirty="0" smtClean="0"/>
              <a:t>Recommendation</a:t>
            </a:r>
            <a:r>
              <a:rPr lang="en-US" sz="3200" dirty="0" smtClean="0"/>
              <a:t>: </a:t>
            </a:r>
            <a:r>
              <a:rPr lang="en-US" sz="3200" dirty="0"/>
              <a:t>Increase </a:t>
            </a:r>
            <a:r>
              <a:rPr lang="en-US" sz="3200" dirty="0" smtClean="0"/>
              <a:t>access to evidence-based </a:t>
            </a:r>
            <a:r>
              <a:rPr lang="en-US" sz="3200" dirty="0"/>
              <a:t>recidivism-reduction programs </a:t>
            </a:r>
            <a:endParaRPr lang="en-US" sz="3200" dirty="0" smtClean="0"/>
          </a:p>
          <a:p>
            <a:r>
              <a:rPr lang="en-US" sz="3200" u="sng" dirty="0" smtClean="0"/>
              <a:t>Recommendation</a:t>
            </a:r>
            <a:r>
              <a:rPr lang="en-US" sz="3200" dirty="0" smtClean="0"/>
              <a:t>: Improve </a:t>
            </a:r>
            <a:r>
              <a:rPr lang="en-US" sz="3200" dirty="0"/>
              <a:t>access to behavioral health care </a:t>
            </a:r>
            <a:endParaRPr lang="en-US" sz="3200" dirty="0" smtClean="0"/>
          </a:p>
          <a:p>
            <a:r>
              <a:rPr lang="en-US" sz="3200" u="sng" dirty="0" smtClean="0"/>
              <a:t>Recommendation</a:t>
            </a:r>
            <a:r>
              <a:rPr lang="en-US" sz="3200" dirty="0" smtClean="0"/>
              <a:t>: Improve system coordination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009"/>
            <a:ext cx="10972800" cy="1158241"/>
          </a:xfrm>
        </p:spPr>
        <p:txBody>
          <a:bodyPr/>
          <a:lstStyle/>
          <a:p>
            <a:r>
              <a:rPr lang="en-US" dirty="0" smtClean="0"/>
              <a:t>Boston Bar recommendations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453384"/>
            <a:ext cx="10651068" cy="45492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Supports CSG recommendations and goes beyond them: </a:t>
            </a:r>
          </a:p>
          <a:p>
            <a:r>
              <a:rPr lang="en-US" sz="3200" u="sng" dirty="0"/>
              <a:t>Recommendation</a:t>
            </a:r>
            <a:r>
              <a:rPr lang="en-US" sz="3200" dirty="0"/>
              <a:t>: Ensure adequate funding for recidivism reduction programs, especially CBT</a:t>
            </a:r>
          </a:p>
          <a:p>
            <a:r>
              <a:rPr lang="en-US" sz="3200" u="sng" dirty="0" smtClean="0"/>
              <a:t>Recommendation</a:t>
            </a:r>
            <a:r>
              <a:rPr lang="en-US" sz="3200" dirty="0" smtClean="0"/>
              <a:t>: Extend incentives for participating in programs to all inmates</a:t>
            </a:r>
          </a:p>
          <a:p>
            <a:r>
              <a:rPr lang="en-US" sz="3200" u="sng" dirty="0" smtClean="0"/>
              <a:t>Recommendation</a:t>
            </a:r>
            <a:r>
              <a:rPr lang="en-US" sz="3200" dirty="0" smtClean="0"/>
              <a:t>: Eliminate dual probation/parole supervision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009"/>
            <a:ext cx="10972800" cy="1158241"/>
          </a:xfrm>
        </p:spPr>
        <p:txBody>
          <a:bodyPr/>
          <a:lstStyle/>
          <a:p>
            <a:r>
              <a:rPr lang="en-US" dirty="0" smtClean="0"/>
              <a:t>My recommendations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453384"/>
            <a:ext cx="10651068" cy="45492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 more CBT programming</a:t>
            </a:r>
          </a:p>
          <a:p>
            <a:r>
              <a:rPr lang="en-US" sz="3200" dirty="0"/>
              <a:t>For ineffective programs, add a CBT component to improve </a:t>
            </a:r>
            <a:r>
              <a:rPr lang="en-US" sz="3200" dirty="0" smtClean="0"/>
              <a:t>effectiveness</a:t>
            </a:r>
          </a:p>
          <a:p>
            <a:r>
              <a:rPr lang="en-US" sz="3200" dirty="0"/>
              <a:t>Spend more on programs for highest risk people, less for lower risk people</a:t>
            </a:r>
          </a:p>
          <a:p>
            <a:r>
              <a:rPr lang="en-US" sz="3200" dirty="0" smtClean="0"/>
              <a:t>Insist on evidence, but also allow for adaptation, innovation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009"/>
            <a:ext cx="10972800" cy="1158241"/>
          </a:xfrm>
        </p:spPr>
        <p:txBody>
          <a:bodyPr/>
          <a:lstStyle/>
          <a:p>
            <a:r>
              <a:rPr lang="en-US" dirty="0" smtClean="0"/>
              <a:t>For more info: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453384"/>
            <a:ext cx="10651068" cy="454923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USAID “what works” report</a:t>
            </a:r>
            <a:r>
              <a:rPr lang="en-US" sz="3200" dirty="0"/>
              <a:t>: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www.usaid.gov/sites/default/files/USAID-2016-What-Works-in-Reducing-Community-Violence-Final-Report.pdf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Psychology, Health, &amp; Medicine “frameworks” article: </a:t>
            </a:r>
            <a:r>
              <a:rPr lang="de-DE" sz="3200" dirty="0">
                <a:hlinkClick r:id="rId4"/>
              </a:rPr>
              <a:t>http://</a:t>
            </a:r>
            <a:r>
              <a:rPr lang="de-DE" sz="3200" dirty="0" smtClean="0">
                <a:hlinkClick r:id="rId4"/>
              </a:rPr>
              <a:t>www.tandfonline.com/doi/abs/10.1080/13548506.2016.1257815</a:t>
            </a:r>
            <a:r>
              <a:rPr lang="de-DE" sz="3200" dirty="0" smtClean="0"/>
              <a:t> </a:t>
            </a:r>
            <a:endParaRPr lang="en-US" sz="3200" dirty="0"/>
          </a:p>
          <a:p>
            <a:r>
              <a:rPr lang="en-US" sz="3200" dirty="0" err="1" smtClean="0"/>
              <a:t>Vox</a:t>
            </a:r>
            <a:r>
              <a:rPr lang="en-US" sz="3200" dirty="0" smtClean="0"/>
              <a:t> “how to” op-ed</a:t>
            </a:r>
            <a:r>
              <a:rPr lang="en-US" sz="3200" dirty="0"/>
              <a:t>: </a:t>
            </a:r>
            <a:r>
              <a:rPr lang="en-US" sz="3200" dirty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www.vox.com/2016/9/30/13115224/crime-violent-reduce-ferguson-murder-fbi-ucr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NYT “how not to” op-ed</a:t>
            </a:r>
            <a:r>
              <a:rPr lang="en-US" sz="3200" dirty="0"/>
              <a:t>: </a:t>
            </a:r>
            <a:r>
              <a:rPr lang="en-US" sz="3200" dirty="0">
                <a:hlinkClick r:id="rId6"/>
              </a:rPr>
              <a:t>https://www.nytimes.com/2017/09/26/opinion/murder-rate-crime.html?_</a:t>
            </a:r>
            <a:r>
              <a:rPr lang="en-US" sz="3200" dirty="0" smtClean="0">
                <a:hlinkClick r:id="rId6"/>
              </a:rPr>
              <a:t>r=0</a:t>
            </a:r>
            <a:endParaRPr lang="en-US" sz="3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5" y="2207797"/>
            <a:ext cx="11432345" cy="115824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009"/>
            <a:ext cx="10972800" cy="1158241"/>
          </a:xfrm>
        </p:spPr>
        <p:txBody>
          <a:bodyPr/>
          <a:lstStyle/>
          <a:p>
            <a:r>
              <a:rPr lang="en-US" dirty="0" smtClean="0"/>
              <a:t>CDC</a:t>
            </a:r>
            <a:r>
              <a:rPr lang="en-US" baseline="0" dirty="0" smtClean="0"/>
              <a:t> data</a:t>
            </a:r>
            <a:r>
              <a:rPr lang="en-US" dirty="0" smtClean="0"/>
              <a:t> on</a:t>
            </a:r>
            <a:r>
              <a:rPr lang="en-US" baseline="0" dirty="0" smtClean="0"/>
              <a:t> leading causes of death,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8" y="1579441"/>
            <a:ext cx="10972801" cy="4549235"/>
          </a:xfrm>
        </p:spPr>
        <p:txBody>
          <a:bodyPr>
            <a:normAutofit/>
          </a:bodyPr>
          <a:lstStyle/>
          <a:p>
            <a:pPr marL="457189" lvl="1" indent="-457189">
              <a:buFont typeface="Arial"/>
              <a:buChar char="•"/>
            </a:pPr>
            <a:r>
              <a:rPr lang="en-US" sz="3200" dirty="0" smtClean="0"/>
              <a:t>For all races ages 15-25, homicide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leading cause of death</a:t>
            </a:r>
          </a:p>
          <a:p>
            <a:pPr marL="990587" lvl="2" indent="-457200">
              <a:buFont typeface=".HelveticaNeueDeskInterface-Regular" charset="-120"/>
              <a:buChar char="―"/>
            </a:pPr>
            <a:r>
              <a:rPr lang="en-US" sz="3200" dirty="0" smtClean="0"/>
              <a:t>For whites,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leading cause</a:t>
            </a:r>
          </a:p>
          <a:p>
            <a:pPr marL="990587" lvl="2" indent="-457200">
              <a:buFont typeface=".HelveticaNeueDeskInterface-Regular" charset="-120"/>
              <a:buChar char="―"/>
            </a:pPr>
            <a:r>
              <a:rPr lang="en-US" sz="3200" dirty="0" smtClean="0"/>
              <a:t>For </a:t>
            </a:r>
            <a:r>
              <a:rPr lang="en-US" sz="3200" dirty="0" err="1" smtClean="0"/>
              <a:t>hispanics</a:t>
            </a:r>
            <a:r>
              <a:rPr lang="en-US" sz="3200" dirty="0" smtClean="0"/>
              <a:t>/</a:t>
            </a:r>
            <a:r>
              <a:rPr lang="en-US" sz="3200" dirty="0" err="1" smtClean="0"/>
              <a:t>latinos</a:t>
            </a:r>
            <a:r>
              <a:rPr lang="en-US" sz="3200" dirty="0" smtClean="0"/>
              <a:t>,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leading cause</a:t>
            </a:r>
          </a:p>
          <a:p>
            <a:pPr marL="990587" lvl="2" indent="-457200">
              <a:buFont typeface=".HelveticaNeueDeskInterface-Regular" charset="-120"/>
              <a:buChar char="―"/>
            </a:pPr>
            <a:r>
              <a:rPr lang="en-US" sz="3200" dirty="0" smtClean="0"/>
              <a:t>For blacks, homicide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leading cause of death, </a:t>
            </a:r>
            <a:r>
              <a:rPr lang="en-US" sz="3200" i="1" dirty="0" smtClean="0"/>
              <a:t>causing almost as many deaths as 9 other leading causes </a:t>
            </a:r>
            <a:r>
              <a:rPr lang="en-US" sz="3200" i="1" u="sng" dirty="0" smtClean="0"/>
              <a:t>combined</a:t>
            </a:r>
            <a:endParaRPr lang="en-US" sz="3200" i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009"/>
            <a:ext cx="10972800" cy="1158241"/>
          </a:xfrm>
        </p:spPr>
        <p:txBody>
          <a:bodyPr/>
          <a:lstStyle/>
          <a:p>
            <a:r>
              <a:rPr lang="en-US" dirty="0" smtClean="0"/>
              <a:t>Leading studies on costs of crime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8" y="1579441"/>
            <a:ext cx="10972801" cy="4867129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Murder costs the nation between $9 to $17 million </a:t>
            </a:r>
            <a:r>
              <a:rPr lang="en-US" sz="3200" u="sng" dirty="0" smtClean="0"/>
              <a:t>per</a:t>
            </a:r>
            <a:r>
              <a:rPr lang="en-US" sz="3200" dirty="0" smtClean="0"/>
              <a:t> </a:t>
            </a:r>
            <a:r>
              <a:rPr lang="en-US" sz="3200" u="sng" dirty="0" smtClean="0"/>
              <a:t>murder</a:t>
            </a:r>
            <a:r>
              <a:rPr lang="en-US" sz="3200" dirty="0" smtClean="0"/>
              <a:t> (McCollister, 2010; Cohen, 2004; </a:t>
            </a:r>
            <a:r>
              <a:rPr lang="en-US" sz="3200" dirty="0" err="1" smtClean="0"/>
              <a:t>DeLisi</a:t>
            </a:r>
            <a:r>
              <a:rPr lang="en-US" sz="3200" dirty="0" smtClean="0"/>
              <a:t>, 2010)</a:t>
            </a:r>
          </a:p>
          <a:p>
            <a:pPr lvl="0"/>
            <a:r>
              <a:rPr lang="en-US" sz="3200" dirty="0" smtClean="0"/>
              <a:t>Costs </a:t>
            </a:r>
            <a:r>
              <a:rPr lang="en-US" sz="3200" dirty="0" smtClean="0"/>
              <a:t>to everyday Americans include: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igher taxes</a:t>
            </a:r>
          </a:p>
          <a:p>
            <a:pPr lvl="1"/>
            <a:r>
              <a:rPr lang="en-US" sz="2800" dirty="0"/>
              <a:t>Higher healthcare </a:t>
            </a:r>
            <a:r>
              <a:rPr lang="en-US" sz="2800" dirty="0" smtClean="0"/>
              <a:t>premiums</a:t>
            </a:r>
            <a:endParaRPr lang="en-US" sz="2800" dirty="0"/>
          </a:p>
          <a:p>
            <a:pPr lvl="1"/>
            <a:r>
              <a:rPr lang="en-US" sz="2800" dirty="0" smtClean="0"/>
              <a:t>Lower </a:t>
            </a:r>
            <a:r>
              <a:rPr lang="en-US" sz="2800" dirty="0"/>
              <a:t>property </a:t>
            </a:r>
            <a:r>
              <a:rPr lang="en-US" sz="2800" dirty="0" smtClean="0"/>
              <a:t>values</a:t>
            </a:r>
          </a:p>
          <a:p>
            <a:pPr lvl="1"/>
            <a:r>
              <a:rPr lang="en-US" sz="2800" dirty="0" smtClean="0"/>
              <a:t>Lost economic productivity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847"/>
            <a:ext cx="10972800" cy="11582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studies on income mobility, trauma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338711"/>
            <a:ext cx="10972801" cy="48879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“[C]</a:t>
            </a:r>
            <a:r>
              <a:rPr lang="en-US" sz="3200" dirty="0" err="1" smtClean="0"/>
              <a:t>ounties</a:t>
            </a:r>
            <a:r>
              <a:rPr lang="en-US" sz="3200" dirty="0" smtClean="0"/>
              <a:t> </a:t>
            </a:r>
            <a:r>
              <a:rPr lang="en-US" sz="3200" dirty="0"/>
              <a:t>that produce better outcomes for children in low-income families tend to </a:t>
            </a:r>
            <a:r>
              <a:rPr lang="en-US" sz="3200" dirty="0" smtClean="0"/>
              <a:t>have… lower </a:t>
            </a:r>
            <a:r>
              <a:rPr lang="en-US" sz="3200" dirty="0"/>
              <a:t>rates of violent </a:t>
            </a:r>
            <a:r>
              <a:rPr lang="en-US" sz="3200" dirty="0" smtClean="0"/>
              <a:t>crime” (</a:t>
            </a:r>
            <a:r>
              <a:rPr lang="en-US" sz="3200" dirty="0" err="1"/>
              <a:t>Chetty</a:t>
            </a:r>
            <a:r>
              <a:rPr lang="en-US" sz="3200" dirty="0"/>
              <a:t>, 2015)</a:t>
            </a:r>
          </a:p>
          <a:p>
            <a:r>
              <a:rPr lang="en-US" sz="3200" dirty="0"/>
              <a:t>“[C]</a:t>
            </a:r>
            <a:r>
              <a:rPr lang="en-US" sz="3200" dirty="0" err="1"/>
              <a:t>onverging</a:t>
            </a:r>
            <a:r>
              <a:rPr lang="en-US" sz="3200" dirty="0"/>
              <a:t> </a:t>
            </a:r>
            <a:r>
              <a:rPr lang="en-US" sz="3200" dirty="0" smtClean="0"/>
              <a:t>evidence [shows</a:t>
            </a:r>
            <a:r>
              <a:rPr lang="en-US" sz="3200" dirty="0"/>
              <a:t>] </a:t>
            </a:r>
            <a:r>
              <a:rPr lang="en-US" sz="3200" dirty="0" smtClean="0"/>
              <a:t>exposure </a:t>
            </a:r>
            <a:r>
              <a:rPr lang="en-US" sz="3200" dirty="0"/>
              <a:t>to violence may be a </a:t>
            </a:r>
            <a:r>
              <a:rPr lang="en-US" sz="3200" u="sng" dirty="0"/>
              <a:t>central</a:t>
            </a:r>
            <a:r>
              <a:rPr lang="en-US" sz="3200" dirty="0"/>
              <a:t> </a:t>
            </a:r>
            <a:r>
              <a:rPr lang="en-US" sz="3200" u="sng" dirty="0"/>
              <a:t>mechanism</a:t>
            </a:r>
            <a:r>
              <a:rPr lang="en-US" sz="3200" dirty="0"/>
              <a:t> by which growing up in areas of concentrated disadvantage affects the life chances of children” (Sharkey, 2016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847"/>
            <a:ext cx="10972800" cy="11582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studies on income mobility, trauma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397192"/>
            <a:ext cx="10972801" cy="54608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plain English, violence keeps poor kids poor - how?</a:t>
            </a:r>
          </a:p>
          <a:p>
            <a:pPr lvl="1"/>
            <a:r>
              <a:rPr lang="en-US" sz="2800" dirty="0" smtClean="0"/>
              <a:t>In communities</a:t>
            </a:r>
            <a:r>
              <a:rPr lang="en-US" sz="2800" dirty="0"/>
              <a:t>, </a:t>
            </a:r>
            <a:r>
              <a:rPr lang="en-US" sz="2800" dirty="0" smtClean="0"/>
              <a:t>triggers </a:t>
            </a:r>
            <a:r>
              <a:rPr lang="en-US" sz="2800" dirty="0"/>
              <a:t>depopulation, disinvestment, </a:t>
            </a:r>
            <a:r>
              <a:rPr lang="en-US" sz="2800" dirty="0" smtClean="0"/>
              <a:t>depresses </a:t>
            </a:r>
            <a:r>
              <a:rPr lang="en-US" sz="2800" dirty="0"/>
              <a:t>property values (CAP, 2012)</a:t>
            </a:r>
          </a:p>
          <a:p>
            <a:pPr lvl="1"/>
            <a:r>
              <a:rPr lang="en-US" sz="2800" dirty="0" smtClean="0"/>
              <a:t>In kids, impairs </a:t>
            </a:r>
            <a:r>
              <a:rPr lang="en-US" sz="2800" dirty="0"/>
              <a:t>cognitive development (Sharkey, 2016), disrupts sleep (AASA, 2012), </a:t>
            </a:r>
            <a:r>
              <a:rPr lang="en-US" sz="2800" dirty="0" smtClean="0"/>
              <a:t>leads </a:t>
            </a:r>
            <a:r>
              <a:rPr lang="en-US" sz="2800" dirty="0"/>
              <a:t>to aggression (Holmes, 2013), substance abuse, suicide, depression, obesity, and illness later in life (</a:t>
            </a:r>
            <a:r>
              <a:rPr lang="en-US" sz="2800" dirty="0" err="1" smtClean="0"/>
              <a:t>Felliti</a:t>
            </a:r>
            <a:r>
              <a:rPr lang="en-US" sz="2800" dirty="0" smtClean="0"/>
              <a:t>, 1998</a:t>
            </a:r>
            <a:r>
              <a:rPr lang="en-US" sz="2800" dirty="0" smtClean="0"/>
              <a:t>)</a:t>
            </a:r>
          </a:p>
          <a:p>
            <a:r>
              <a:rPr lang="en-US" sz="3200" dirty="0"/>
              <a:t>The single most important </a:t>
            </a:r>
            <a:r>
              <a:rPr lang="en-US" sz="3200" dirty="0" smtClean="0"/>
              <a:t>means of </a:t>
            </a:r>
            <a:r>
              <a:rPr lang="en-US" sz="3200" dirty="0"/>
              <a:t>helping poor </a:t>
            </a:r>
            <a:r>
              <a:rPr lang="en-US" sz="3200" dirty="0" smtClean="0"/>
              <a:t>kids may be the most obvious: </a:t>
            </a:r>
            <a:r>
              <a:rPr lang="en-US" sz="3200" u="sng" dirty="0" smtClean="0"/>
              <a:t>keep </a:t>
            </a:r>
            <a:r>
              <a:rPr lang="en-US" sz="3200" u="sng" dirty="0"/>
              <a:t>them </a:t>
            </a:r>
            <a:r>
              <a:rPr lang="en-US" sz="3200" u="sng" dirty="0" smtClean="0"/>
              <a:t>safe from violent trauma</a:t>
            </a:r>
            <a:endParaRPr lang="en-US" sz="3200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99" y="6376015"/>
            <a:ext cx="9663113" cy="222323"/>
          </a:xfrm>
        </p:spPr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966"/>
            <a:ext cx="10972800" cy="1158241"/>
          </a:xfrm>
        </p:spPr>
        <p:txBody>
          <a:bodyPr/>
          <a:lstStyle/>
          <a:p>
            <a:r>
              <a:rPr lang="en-US" dirty="0" smtClean="0"/>
              <a:t>Meta-review on </a:t>
            </a:r>
            <a:r>
              <a:rPr lang="en-US" dirty="0" smtClean="0"/>
              <a:t>violence </a:t>
            </a:r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3728" y="1696336"/>
            <a:ext cx="6851904" cy="4549235"/>
          </a:xfrm>
        </p:spPr>
        <p:txBody>
          <a:bodyPr/>
          <a:lstStyle/>
          <a:p>
            <a:r>
              <a:rPr lang="en-US" dirty="0"/>
              <a:t>Focused on community violence</a:t>
            </a:r>
            <a:br>
              <a:rPr lang="en-US" dirty="0"/>
            </a:br>
            <a:r>
              <a:rPr lang="en-US" dirty="0"/>
              <a:t>and rigorous evidence</a:t>
            </a:r>
          </a:p>
          <a:p>
            <a:r>
              <a:rPr lang="en-US" dirty="0" smtClean="0"/>
              <a:t>Searched </a:t>
            </a:r>
            <a:r>
              <a:rPr lang="en-US" dirty="0"/>
              <a:t>leading databases, journals, grey literature in Americas, Caribbean and Europe</a:t>
            </a:r>
          </a:p>
          <a:p>
            <a:r>
              <a:rPr lang="en-US" dirty="0" smtClean="0"/>
              <a:t>Identified </a:t>
            </a:r>
            <a:r>
              <a:rPr lang="en-US" dirty="0"/>
              <a:t>43 eligible </a:t>
            </a:r>
            <a:r>
              <a:rPr lang="en-US" dirty="0" smtClean="0"/>
              <a:t>reviews,  </a:t>
            </a:r>
            <a:r>
              <a:rPr lang="en-US" dirty="0"/>
              <a:t>aggregating 1,435 </a:t>
            </a:r>
            <a:r>
              <a:rPr lang="en-US" dirty="0" smtClean="0"/>
              <a:t>individual</a:t>
            </a:r>
            <a:br>
              <a:rPr lang="en-US" dirty="0" smtClean="0"/>
            </a:br>
            <a:r>
              <a:rPr lang="en-US" dirty="0" smtClean="0"/>
              <a:t>studies, with 30 discrete anti-</a:t>
            </a:r>
            <a:br>
              <a:rPr lang="en-US" dirty="0" smtClean="0"/>
            </a:br>
            <a:r>
              <a:rPr lang="en-US" dirty="0" smtClean="0"/>
              <a:t>violence </a:t>
            </a:r>
            <a:r>
              <a:rPr lang="en-US" dirty="0" smtClean="0"/>
              <a:t>strategies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15BFF8-05E2-BE4B-B9A5-4405533353A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HSP p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52" y="1347566"/>
            <a:ext cx="2674018" cy="381305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</p:pic>
      <p:pic>
        <p:nvPicPr>
          <p:cNvPr id="12" name="Picture 11" descr="FDp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21" y="1998315"/>
            <a:ext cx="2566947" cy="3632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</p:pic>
      <p:pic>
        <p:nvPicPr>
          <p:cNvPr id="9" name="Picture 8" descr="SRp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5" y="2509051"/>
            <a:ext cx="2640842" cy="352408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</p:pic>
      <p:pic>
        <p:nvPicPr>
          <p:cNvPr id="13" name="Picture 12" descr="WWYVPp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623" y="3341358"/>
            <a:ext cx="2575694" cy="334455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199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12763629"/>
              </p:ext>
            </p:extLst>
          </p:nvPr>
        </p:nvGraphicFramePr>
        <p:xfrm>
          <a:off x="6272195" y="1577765"/>
          <a:ext cx="6674556" cy="440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Violence is “sticky”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22485" y="1339298"/>
            <a:ext cx="7494757" cy="5204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Violence </a:t>
            </a:r>
            <a:r>
              <a:rPr lang="en-US" sz="3200" dirty="0" smtClean="0"/>
              <a:t>is </a:t>
            </a:r>
            <a:r>
              <a:rPr lang="en-US" sz="3200" dirty="0"/>
              <a:t>highly concentrated among small number of </a:t>
            </a:r>
            <a:r>
              <a:rPr lang="en-US" sz="3200" u="sng" dirty="0"/>
              <a:t>places</a:t>
            </a:r>
            <a:r>
              <a:rPr lang="en-US" sz="3200" dirty="0"/>
              <a:t>, </a:t>
            </a:r>
            <a:r>
              <a:rPr lang="en-US" sz="3200" u="sng" dirty="0"/>
              <a:t>people</a:t>
            </a:r>
            <a:r>
              <a:rPr lang="en-US" sz="3200" dirty="0"/>
              <a:t>, and </a:t>
            </a:r>
            <a:r>
              <a:rPr lang="en-US" sz="3200" u="sng" dirty="0" smtClean="0"/>
              <a:t>behaviors</a:t>
            </a:r>
          </a:p>
          <a:p>
            <a:r>
              <a:rPr lang="en-US" dirty="0" smtClean="0"/>
              <a:t>In Boston, 1% of youth aged 15-24 responsible for over 50% of city-wide shootings; 5% of city responsible for</a:t>
            </a:r>
            <a:br>
              <a:rPr lang="en-US" dirty="0" smtClean="0"/>
            </a:br>
            <a:r>
              <a:rPr lang="en-US" dirty="0" smtClean="0"/>
              <a:t>70% of total shootings (Braga &amp;</a:t>
            </a:r>
            <a:br>
              <a:rPr lang="en-US" dirty="0" smtClean="0"/>
            </a:br>
            <a:r>
              <a:rPr lang="en-US" dirty="0" err="1" smtClean="0"/>
              <a:t>Winship</a:t>
            </a:r>
            <a:r>
              <a:rPr lang="en-US" dirty="0" smtClean="0"/>
              <a:t>, 2015)</a:t>
            </a:r>
          </a:p>
          <a:p>
            <a:r>
              <a:rPr lang="en-US" dirty="0" smtClean="0"/>
              <a:t>Same likely true for other MA cities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Thomas Abt,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15BFF8-05E2-BE4B-B9A5-4405533353A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708145" y="3618744"/>
            <a:ext cx="1921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Violence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111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09079" y="1424543"/>
            <a:ext cx="11582401" cy="53469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criminal justice, interventions focusing on highest </a:t>
            </a:r>
            <a:r>
              <a:rPr lang="en-US" sz="3200" dirty="0"/>
              <a:t>risk </a:t>
            </a:r>
            <a:r>
              <a:rPr lang="en-US" sz="3200" dirty="0" smtClean="0"/>
              <a:t>places, </a:t>
            </a:r>
            <a:r>
              <a:rPr lang="en-US" sz="3200" dirty="0" smtClean="0"/>
              <a:t>people</a:t>
            </a:r>
            <a:r>
              <a:rPr lang="en-US" sz="3200" dirty="0"/>
              <a:t>, and behaviors generate </a:t>
            </a:r>
            <a:r>
              <a:rPr lang="en-US" sz="3200" dirty="0" smtClean="0"/>
              <a:t>strongest effects</a:t>
            </a:r>
          </a:p>
          <a:p>
            <a:pPr lvl="1"/>
            <a:r>
              <a:rPr lang="en-US" sz="2800" dirty="0" smtClean="0"/>
              <a:t>True for policing </a:t>
            </a:r>
            <a:r>
              <a:rPr lang="en-US" sz="2800" dirty="0"/>
              <a:t>(Braga, </a:t>
            </a:r>
            <a:r>
              <a:rPr lang="en-US" sz="2800" dirty="0" smtClean="0"/>
              <a:t>2015), </a:t>
            </a:r>
          </a:p>
          <a:p>
            <a:pPr lvl="1"/>
            <a:r>
              <a:rPr lang="en-US" sz="2800" dirty="0"/>
              <a:t>G</a:t>
            </a:r>
            <a:r>
              <a:rPr lang="en-US" sz="2800" dirty="0" smtClean="0"/>
              <a:t>ang </a:t>
            </a:r>
            <a:r>
              <a:rPr lang="en-US" sz="2800" dirty="0" smtClean="0"/>
              <a:t>prevention (Gravel</a:t>
            </a:r>
            <a:r>
              <a:rPr lang="en-US" sz="2800" dirty="0"/>
              <a:t> </a:t>
            </a:r>
            <a:r>
              <a:rPr lang="en-US" sz="2800" dirty="0" smtClean="0"/>
              <a:t>et al., 2012; </a:t>
            </a:r>
            <a:r>
              <a:rPr lang="en-US" sz="2800" dirty="0" err="1" smtClean="0"/>
              <a:t>Petrosino</a:t>
            </a:r>
            <a:r>
              <a:rPr lang="en-US" sz="2800" dirty="0" smtClean="0"/>
              <a:t> </a:t>
            </a:r>
            <a:r>
              <a:rPr lang="en-US" sz="2800" dirty="0"/>
              <a:t>et al., </a:t>
            </a:r>
            <a:r>
              <a:rPr lang="en-US" sz="2800" dirty="0" smtClean="0"/>
              <a:t>2015), and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eentry </a:t>
            </a:r>
            <a:r>
              <a:rPr lang="en-US" sz="2800" dirty="0" smtClean="0"/>
              <a:t>(</a:t>
            </a:r>
            <a:r>
              <a:rPr lang="en-US" sz="2800" dirty="0" err="1"/>
              <a:t>Hollin</a:t>
            </a:r>
            <a:r>
              <a:rPr lang="en-US" sz="2800" dirty="0"/>
              <a:t>, 1999; Lipsey &amp; Cullen, 2007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“Sticky” </a:t>
            </a:r>
            <a:r>
              <a:rPr lang="en-US" dirty="0" smtClean="0"/>
              <a:t>strategies </a:t>
            </a:r>
            <a:r>
              <a:rPr lang="en-US" baseline="0" dirty="0" smtClean="0"/>
              <a:t>most </a:t>
            </a:r>
            <a:r>
              <a:rPr lang="en-US" baseline="0" dirty="0" smtClean="0"/>
              <a:t>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Thomas Abt, 2017</a:t>
            </a:r>
          </a:p>
        </p:txBody>
      </p:sp>
    </p:spTree>
    <p:extLst>
      <p:ext uri="{BB962C8B-B14F-4D97-AF65-F5344CB8AC3E}">
        <p14:creationId xmlns:p14="http://schemas.microsoft.com/office/powerpoint/2010/main" val="6986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09079" y="1424543"/>
            <a:ext cx="11582401" cy="53469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</a:t>
            </a:r>
            <a:r>
              <a:rPr lang="en-US" sz="3200" dirty="0" smtClean="0"/>
              <a:t>public health, Limbos </a:t>
            </a:r>
            <a:r>
              <a:rPr lang="en-US" sz="3200" dirty="0"/>
              <a:t>et al. (2007) examined 15 randomized controlled </a:t>
            </a:r>
            <a:r>
              <a:rPr lang="en-US" sz="3200" dirty="0" smtClean="0"/>
              <a:t>trials</a:t>
            </a:r>
          </a:p>
          <a:p>
            <a:pPr lvl="1"/>
            <a:r>
              <a:rPr lang="en-US" sz="2800" dirty="0" smtClean="0"/>
              <a:t>2 </a:t>
            </a:r>
            <a:r>
              <a:rPr lang="en-US" sz="2800" dirty="0"/>
              <a:t>of 6 (33%) </a:t>
            </a:r>
            <a:r>
              <a:rPr lang="en-US" sz="2800" dirty="0" smtClean="0"/>
              <a:t>primary prevention interventions were </a:t>
            </a:r>
            <a:r>
              <a:rPr lang="en-US" sz="2800" dirty="0"/>
              <a:t>rated effective in reducing violent behavior</a:t>
            </a:r>
            <a:endParaRPr lang="en-US" sz="2800" dirty="0" smtClean="0"/>
          </a:p>
          <a:p>
            <a:pPr lvl="1"/>
            <a:r>
              <a:rPr lang="en-US" sz="2800" dirty="0" smtClean="0"/>
              <a:t>3 </a:t>
            </a:r>
            <a:r>
              <a:rPr lang="en-US" sz="2800" dirty="0"/>
              <a:t>of 7 (43%) </a:t>
            </a:r>
            <a:r>
              <a:rPr lang="en-US" sz="2800" dirty="0" smtClean="0"/>
              <a:t>secondary interventions effective </a:t>
            </a:r>
          </a:p>
          <a:p>
            <a:pPr lvl="1"/>
            <a:r>
              <a:rPr lang="en-US" sz="2800" dirty="0" smtClean="0"/>
              <a:t>2 </a:t>
            </a:r>
            <a:r>
              <a:rPr lang="en-US" sz="2800" dirty="0"/>
              <a:t>of 2 (100%) tertiary prevention </a:t>
            </a:r>
            <a:r>
              <a:rPr lang="en-US" sz="2800" dirty="0" smtClean="0"/>
              <a:t>effective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“Sticky” </a:t>
            </a:r>
            <a:r>
              <a:rPr lang="en-US" smtClean="0"/>
              <a:t>strategies </a:t>
            </a:r>
            <a:r>
              <a:rPr lang="en-US" baseline="0" smtClean="0"/>
              <a:t>most </a:t>
            </a:r>
            <a:r>
              <a:rPr lang="en-US" baseline="0" dirty="0" smtClean="0"/>
              <a:t>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Thomas Abt, 2017</a:t>
            </a:r>
          </a:p>
        </p:txBody>
      </p:sp>
    </p:spTree>
    <p:extLst>
      <p:ext uri="{BB962C8B-B14F-4D97-AF65-F5344CB8AC3E}">
        <p14:creationId xmlns:p14="http://schemas.microsoft.com/office/powerpoint/2010/main" val="20486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-PAL Master Slide">
  <a:themeElements>
    <a:clrScheme name="Thomas Abt 1">
      <a:dk1>
        <a:srgbClr val="000000"/>
      </a:dk1>
      <a:lt1>
        <a:srgbClr val="FFFFFF"/>
      </a:lt1>
      <a:dk2>
        <a:srgbClr val="919191"/>
      </a:dk2>
      <a:lt2>
        <a:srgbClr val="CACACA"/>
      </a:lt2>
      <a:accent1>
        <a:srgbClr val="A51632"/>
      </a:accent1>
      <a:accent2>
        <a:srgbClr val="016580"/>
      </a:accent2>
      <a:accent3>
        <a:srgbClr val="FFB400"/>
      </a:accent3>
      <a:accent4>
        <a:srgbClr val="203053"/>
      </a:accent4>
      <a:accent5>
        <a:srgbClr val="76883D"/>
      </a:accent5>
      <a:accent6>
        <a:srgbClr val="555555"/>
      </a:accent6>
      <a:hlink>
        <a:srgbClr val="A41632"/>
      </a:hlink>
      <a:folHlink>
        <a:srgbClr val="A3163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12272</TotalTime>
  <Words>969</Words>
  <Application>Microsoft Macintosh PowerPoint</Application>
  <PresentationFormat>Widescreen</PresentationFormat>
  <Paragraphs>140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.HelveticaNeueDeskInterface-Regular</vt:lpstr>
      <vt:lpstr>Calibri</vt:lpstr>
      <vt:lpstr>Franklin Gothic Book</vt:lpstr>
      <vt:lpstr>Georgia</vt:lpstr>
      <vt:lpstr>Arial</vt:lpstr>
      <vt:lpstr>J-PAL Master Slide</vt:lpstr>
      <vt:lpstr>Preventing youth violence:  What we know now</vt:lpstr>
      <vt:lpstr>CDC data on leading causes of death, 2015</vt:lpstr>
      <vt:lpstr>Leading studies on costs of crime</vt:lpstr>
      <vt:lpstr>Leading studies on income mobility, trauma</vt:lpstr>
      <vt:lpstr>Leading studies on income mobility, trauma</vt:lpstr>
      <vt:lpstr>Meta-review on violence reduction</vt:lpstr>
      <vt:lpstr>Violence is “sticky”</vt:lpstr>
      <vt:lpstr>“Sticky” strategies most effective</vt:lpstr>
      <vt:lpstr>“Sticky” strategies most effective</vt:lpstr>
      <vt:lpstr>Meta-review standout: focused deterrence</vt:lpstr>
      <vt:lpstr>Meta-review standout: cognitive behavioral therapy</vt:lpstr>
      <vt:lpstr>Meta-review honorable mentions</vt:lpstr>
      <vt:lpstr>CSG policy framework recommendations</vt:lpstr>
      <vt:lpstr>Boston Bar recommendations</vt:lpstr>
      <vt:lpstr>My recommendations</vt:lpstr>
      <vt:lpstr>For more info:</vt:lpstr>
      <vt:lpstr>Thank you!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Bond</dc:creator>
  <cp:lastModifiedBy>Thomas Abt</cp:lastModifiedBy>
  <cp:revision>455</cp:revision>
  <dcterms:created xsi:type="dcterms:W3CDTF">2015-11-12T16:10:35Z</dcterms:created>
  <dcterms:modified xsi:type="dcterms:W3CDTF">2017-10-12T15:09:35Z</dcterms:modified>
</cp:coreProperties>
</file>