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48" r:id="rId6"/>
  </p:sldMasterIdLst>
  <p:notesMasterIdLst>
    <p:notesMasterId r:id="rId22"/>
  </p:notesMasterIdLst>
  <p:handoutMasterIdLst>
    <p:handoutMasterId r:id="rId23"/>
  </p:handoutMasterIdLst>
  <p:sldIdLst>
    <p:sldId id="581" r:id="rId7"/>
    <p:sldId id="257" r:id="rId8"/>
    <p:sldId id="609" r:id="rId9"/>
    <p:sldId id="593" r:id="rId10"/>
    <p:sldId id="587" r:id="rId11"/>
    <p:sldId id="594" r:id="rId12"/>
    <p:sldId id="595" r:id="rId13"/>
    <p:sldId id="591" r:id="rId14"/>
    <p:sldId id="598" r:id="rId15"/>
    <p:sldId id="597" r:id="rId16"/>
    <p:sldId id="602" r:id="rId17"/>
    <p:sldId id="603" r:id="rId18"/>
    <p:sldId id="606" r:id="rId19"/>
    <p:sldId id="608" r:id="rId20"/>
    <p:sldId id="496" r:id="rId2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0C70DEC-90C7-4884-A524-0759BBB02265}">
          <p14:sldIdLst>
            <p14:sldId id="581"/>
            <p14:sldId id="257"/>
            <p14:sldId id="609"/>
            <p14:sldId id="593"/>
            <p14:sldId id="587"/>
            <p14:sldId id="594"/>
            <p14:sldId id="595"/>
            <p14:sldId id="591"/>
            <p14:sldId id="598"/>
            <p14:sldId id="597"/>
            <p14:sldId id="602"/>
            <p14:sldId id="603"/>
            <p14:sldId id="606"/>
            <p14:sldId id="608"/>
            <p14:sldId id="4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9E33BB"/>
    <a:srgbClr val="993300"/>
    <a:srgbClr val="003399"/>
    <a:srgbClr val="006600"/>
    <a:srgbClr val="4A1858"/>
    <a:srgbClr val="618D7B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06" autoAdjust="0"/>
    <p:restoredTop sz="97883" autoAdjust="0"/>
  </p:normalViewPr>
  <p:slideViewPr>
    <p:cSldViewPr>
      <p:cViewPr>
        <p:scale>
          <a:sx n="100" d="100"/>
          <a:sy n="100" d="100"/>
        </p:scale>
        <p:origin x="-2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5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0B50D-B566-4771-9DA4-EC556C754C3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5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F9F9-A2A9-4951-9180-7D8C8994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5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A33D2E-0492-4F29-ADC1-D0FAC3263B50}" type="datetimeFigureOut">
              <a:rPr lang="en-US"/>
              <a:pPr>
                <a:defRPr/>
              </a:pPr>
              <a:t>12/12/2017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31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5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682481-816D-401A-AD2C-E439007BA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2481-816D-401A-AD2C-E439007BA1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0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2150-8CE3-4A22-A534-FA53A565900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54D41-52B3-41EB-8274-A6113AF5795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54D41-52B3-41EB-8274-A6113AF5795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82481-816D-401A-AD2C-E439007BA1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54D41-52B3-41EB-8274-A6113AF5795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FB7589-B6C7-47FE-954D-A2003CADC60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4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36776" y="2174875"/>
            <a:ext cx="7315200" cy="1470025"/>
          </a:xfrm>
        </p:spPr>
        <p:txBody>
          <a:bodyPr/>
          <a:lstStyle>
            <a:lvl1pPr algn="l">
              <a:defRPr>
                <a:solidFill>
                  <a:srgbClr val="33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04402" y="4151376"/>
            <a:ext cx="6400800" cy="1371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45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3E000D-96E5-430B-B836-6D7D15304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F539F2-538C-41E9-8896-2FBBE10A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808"/>
            <a:ext cx="8229600" cy="777240"/>
          </a:xfrm>
        </p:spPr>
        <p:txBody>
          <a:bodyPr/>
          <a:lstStyle>
            <a:lvl1pPr>
              <a:defRPr>
                <a:solidFill>
                  <a:srgbClr val="33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FF5ACA-5FD2-4767-8A2E-3A79F5A5C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562F6BA-1E2D-443D-A5BE-90736110C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FB0D9A-E22A-4891-832F-EAF99AAA2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6" descr="PPT 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 Template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3688" y="638333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28ABE4A-F788-4A09-958A-FA5B09558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2" r:id="rId2"/>
    <p:sldLayoutId id="2147483913" r:id="rId3"/>
    <p:sldLayoutId id="2147483914" r:id="rId4"/>
    <p:sldLayoutId id="214748391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1925070/" TargetMode="External"/><Relationship Id="rId2" Type="http://schemas.openxmlformats.org/officeDocument/2006/relationships/hyperlink" Target="http://promoteacceptance.samhsa.gov/topic/language/default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inclusionproject.org/nip_userfiles/file/People%20First%20Chart.pdf" TargetMode="External"/><Relationship Id="rId4" Type="http://schemas.openxmlformats.org/officeDocument/2006/relationships/hyperlink" Target="http://www.disabilityrightsca.org/pubs/CM020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power@samhsa.hh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7239000" cy="1635125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Behavioral Health Promotion &amp; Upstream Prevention:  What’s Working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type="subTitle" idx="1"/>
          </p:nvPr>
        </p:nvSpPr>
        <p:spPr>
          <a:xfrm>
            <a:off x="2724150" y="4073703"/>
            <a:ext cx="6400800" cy="1455939"/>
          </a:xfrm>
        </p:spPr>
        <p:txBody>
          <a:bodyPr/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A. Kathryn Power, M. Ed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1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SAMHSA Regional </a:t>
            </a:r>
            <a:r>
              <a:rPr lang="en-US" sz="14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Administrator — Region </a:t>
            </a:r>
            <a:r>
              <a:rPr lang="en-US" sz="1400" b="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Senior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Executive Lead – Military Service </a:t>
            </a: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Members, Veterans &amp; their Families</a:t>
            </a:r>
          </a:p>
          <a:p>
            <a:r>
              <a:rPr lang="en-US" altLang="en-US" sz="1800" b="0" dirty="0" smtClean="0"/>
              <a:t> 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914400" cy="287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6600"/>
              </a:buClr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buClr>
                <a:srgbClr val="336600"/>
              </a:buClr>
              <a:buChar char="•"/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buClr>
                <a:srgbClr val="336600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buClr>
                <a:srgbClr val="336600"/>
              </a:buClr>
              <a:buChar char="•"/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00" b="0" dirty="0" smtClean="0">
                <a:latin typeface="Calibri" pitchFamily="34" charset="0"/>
              </a:rPr>
              <a:t>  </a:t>
            </a:r>
            <a:fld id="{A01600A9-36AF-4710-BB4C-D2AB3D3E7CD5}" type="slidenum">
              <a:rPr lang="en-US" altLang="en-US" sz="1400" b="0" dirty="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t>1</a:t>
            </a:fld>
            <a:endParaRPr lang="en-US" altLang="en-US" sz="1400" b="0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5529642"/>
            <a:ext cx="4800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990033"/>
                </a:solidFill>
                <a:latin typeface="Calibri" panose="020F0502020204030204" pitchFamily="34" charset="0"/>
              </a:rPr>
              <a:t>MA Representative James Cantwell</a:t>
            </a:r>
          </a:p>
          <a:p>
            <a:r>
              <a:rPr lang="en-US" sz="1600" i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PromotePrevent Public Hearing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December 15, 2017</a:t>
            </a:r>
            <a:endParaRPr lang="en-US" sz="1400" i="1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r>
              <a:rPr lang="en-US" sz="14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     </a:t>
            </a:r>
            <a:r>
              <a:rPr lang="en-US" sz="11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Education Development Center, Inc. (EDC)</a:t>
            </a:r>
          </a:p>
          <a:p>
            <a:r>
              <a:rPr lang="en-US" sz="1100" i="1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11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     43 Foundry Street</a:t>
            </a:r>
          </a:p>
          <a:p>
            <a:r>
              <a:rPr lang="en-US" sz="1100" i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      Waltham, MA 02453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391400" y="1787912"/>
            <a:ext cx="9144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     </a:t>
            </a:r>
            <a:fld id="{D13E000D-96E5-430B-B836-6D7D15304FD0}" type="slidenum">
              <a:rPr lang="en-US" sz="1200" smtClean="0"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77875"/>
          </a:xfrm>
        </p:spPr>
        <p:txBody>
          <a:bodyPr/>
          <a:lstStyle/>
          <a:p>
            <a:r>
              <a:rPr lang="en-US" sz="4000" dirty="0">
                <a:solidFill>
                  <a:srgbClr val="008000"/>
                </a:solidFill>
                <a:latin typeface="Calibri" panose="020F0502020204030204" pitchFamily="34" charset="0"/>
              </a:rPr>
              <a:t>Language Matters – </a:t>
            </a:r>
            <a:br>
              <a:rPr lang="en-US" sz="4000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rgbClr val="008000"/>
                </a:solidFill>
                <a:latin typeface="Calibri" panose="020F0502020204030204" pitchFamily="34" charset="0"/>
              </a:rPr>
              <a:t>Using </a:t>
            </a:r>
            <a:r>
              <a:rPr lang="en-US" sz="4000" u="sng" dirty="0">
                <a:solidFill>
                  <a:srgbClr val="008000"/>
                </a:solidFill>
                <a:latin typeface="Calibri" panose="020F0502020204030204" pitchFamily="34" charset="0"/>
              </a:rPr>
              <a:t>people</a:t>
            </a:r>
            <a:r>
              <a:rPr lang="en-US" sz="4000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4000" u="sng" dirty="0">
                <a:solidFill>
                  <a:srgbClr val="008000"/>
                </a:solidFill>
                <a:latin typeface="Calibri" panose="020F0502020204030204" pitchFamily="34" charset="0"/>
              </a:rPr>
              <a:t>first </a:t>
            </a:r>
            <a:r>
              <a:rPr lang="en-US" sz="4000" dirty="0">
                <a:solidFill>
                  <a:srgbClr val="008000"/>
                </a:solidFill>
                <a:latin typeface="Calibri" panose="020F0502020204030204" pitchFamily="34" charset="0"/>
              </a:rPr>
              <a:t>Language: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>
                <a:latin typeface="Calibri" panose="020F0502020204030204" pitchFamily="34" charset="0"/>
              </a:rPr>
              <a:t>The </a:t>
            </a:r>
            <a:r>
              <a:rPr lang="en-US" sz="1600" b="0" dirty="0">
                <a:latin typeface="Calibri" panose="020F0502020204030204" pitchFamily="34" charset="0"/>
              </a:rPr>
              <a:t>following are </a:t>
            </a:r>
            <a:r>
              <a:rPr lang="en-US" sz="1600" dirty="0" smtClean="0">
                <a:latin typeface="Calibri" panose="020F0502020204030204" pitchFamily="34" charset="0"/>
              </a:rPr>
              <a:t>examples &amp; resources </a:t>
            </a:r>
            <a:r>
              <a:rPr lang="en-US" sz="1600" b="0" dirty="0">
                <a:latin typeface="Calibri" panose="020F0502020204030204" pitchFamily="34" charset="0"/>
              </a:rPr>
              <a:t>for the use of people-first </a:t>
            </a:r>
            <a:r>
              <a:rPr lang="en-US" sz="1600" b="0" dirty="0" smtClean="0">
                <a:latin typeface="Calibri" panose="020F0502020204030204" pitchFamily="34" charset="0"/>
              </a:rPr>
              <a:t>language</a:t>
            </a:r>
            <a:r>
              <a:rPr lang="en-US" sz="800" b="0" dirty="0" smtClean="0">
                <a:latin typeface="Calibri" panose="020F0502020204030204" pitchFamily="34" charset="0"/>
              </a:rPr>
              <a:t>  </a:t>
            </a:r>
            <a:endParaRPr lang="en-US" sz="5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00" b="0" dirty="0">
                <a:latin typeface="Calibri" panose="020F050202020403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en-US" sz="1600" b="0" dirty="0">
                <a:latin typeface="Calibri" panose="020F0502020204030204" pitchFamily="34" charset="0"/>
              </a:rPr>
              <a:t>Here are some </a:t>
            </a:r>
            <a:r>
              <a:rPr lang="en-US" sz="1600" u="sng" dirty="0">
                <a:latin typeface="Calibri" panose="020F0502020204030204" pitchFamily="34" charset="0"/>
              </a:rPr>
              <a:t>examples </a:t>
            </a:r>
            <a:r>
              <a:rPr lang="en-US" sz="1600" b="0" dirty="0">
                <a:latin typeface="Calibri" panose="020F0502020204030204" pitchFamily="34" charset="0"/>
              </a:rPr>
              <a:t>of people first language: </a:t>
            </a:r>
          </a:p>
          <a:p>
            <a:pPr marL="0" indent="0">
              <a:buNone/>
            </a:pPr>
            <a:r>
              <a:rPr lang="en-US" sz="1600" i="1" dirty="0" smtClean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latin typeface="Calibri" panose="020F0502020204030204" pitchFamily="34" charset="0"/>
              </a:rPr>
              <a:t>Don’t </a:t>
            </a:r>
            <a:r>
              <a:rPr lang="en-US" sz="1600" b="0" dirty="0">
                <a:latin typeface="Calibri" panose="020F0502020204030204" pitchFamily="34" charset="0"/>
              </a:rPr>
              <a:t>say: </a:t>
            </a:r>
            <a:r>
              <a:rPr lang="en-US" sz="1600" b="0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“</a:t>
            </a:r>
            <a:r>
              <a:rPr lang="en-US" sz="1600" dirty="0">
                <a:latin typeface="Calibri" panose="020F0502020204030204" pitchFamily="34" charset="0"/>
              </a:rPr>
              <a:t>mentally ill people” 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Do </a:t>
            </a:r>
            <a:r>
              <a:rPr lang="en-US" sz="1600" b="0" dirty="0">
                <a:solidFill>
                  <a:srgbClr val="008000"/>
                </a:solidFill>
                <a:latin typeface="Calibri" panose="020F0502020204030204" pitchFamily="34" charset="0"/>
              </a:rPr>
              <a:t>say: </a:t>
            </a:r>
            <a:r>
              <a:rPr lang="en-US" sz="16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“</a:t>
            </a:r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people with mental health experiences” </a:t>
            </a:r>
            <a:endParaRPr lang="en-US" sz="8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008000"/>
                </a:solidFill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latin typeface="Calibri" panose="020F0502020204030204" pitchFamily="34" charset="0"/>
              </a:rPr>
              <a:t>Don’t </a:t>
            </a:r>
            <a:r>
              <a:rPr lang="en-US" sz="1600" b="0" dirty="0">
                <a:latin typeface="Calibri" panose="020F0502020204030204" pitchFamily="34" charset="0"/>
              </a:rPr>
              <a:t>say: </a:t>
            </a:r>
            <a:r>
              <a:rPr lang="en-US" sz="1600" dirty="0">
                <a:latin typeface="Calibri" panose="020F0502020204030204" pitchFamily="34" charset="0"/>
              </a:rPr>
              <a:t>“bipolar person” </a:t>
            </a: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Do </a:t>
            </a:r>
            <a:r>
              <a:rPr lang="en-US" sz="1600" b="0" dirty="0">
                <a:solidFill>
                  <a:srgbClr val="008000"/>
                </a:solidFill>
                <a:latin typeface="Calibri" panose="020F0502020204030204" pitchFamily="34" charset="0"/>
              </a:rPr>
              <a:t>say: </a:t>
            </a:r>
            <a:r>
              <a:rPr lang="en-US" sz="16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“</a:t>
            </a:r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a person living with bipolar disorder” </a:t>
            </a:r>
            <a:endParaRPr lang="en-US" sz="5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00" i="1" dirty="0">
                <a:latin typeface="Calibri" panose="020F0502020204030204" pitchFamily="34" charset="0"/>
              </a:rPr>
              <a:t> </a:t>
            </a:r>
            <a:endParaRPr lang="en-US" sz="5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1600" b="0" u="sng" dirty="0">
                <a:latin typeface="Calibri" panose="020F0502020204030204" pitchFamily="34" charset="0"/>
              </a:rPr>
              <a:t>Additional </a:t>
            </a:r>
            <a:r>
              <a:rPr lang="en-US" sz="1600" u="sng" dirty="0">
                <a:latin typeface="Calibri" panose="020F0502020204030204" pitchFamily="34" charset="0"/>
              </a:rPr>
              <a:t>resources</a:t>
            </a:r>
            <a:r>
              <a:rPr lang="en-US" sz="1600" b="0" u="sng" dirty="0">
                <a:latin typeface="Calibri" panose="020F0502020204030204" pitchFamily="34" charset="0"/>
              </a:rPr>
              <a:t> on language use: </a:t>
            </a:r>
            <a:endParaRPr lang="en-US" sz="800" u="sng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latin typeface="Calibri" panose="020F0502020204030204" pitchFamily="34" charset="0"/>
              </a:rPr>
              <a:t>SAMHSA’s Resource Center to Promote Acceptance, Dignity and Social Inclusion Associated with Mental Health (ADS Center) Language resource: </a:t>
            </a:r>
            <a:r>
              <a:rPr lang="en-US" sz="1600" b="0" i="1" u="sng" dirty="0">
                <a:latin typeface="Calibri" panose="020F0502020204030204" pitchFamily="34" charset="0"/>
                <a:hlinkClick r:id="rId2"/>
              </a:rPr>
              <a:t>http://promoteacceptance.samhsa.gov/topic/language/default.aspx</a:t>
            </a: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b="0" i="1" dirty="0">
                <a:latin typeface="Calibri" panose="020F0502020204030204" pitchFamily="34" charset="0"/>
              </a:rPr>
              <a:t> </a:t>
            </a: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BMC Health Services Research report on 250 labels used to stigmatize people with mental illness available at: </a:t>
            </a:r>
            <a:r>
              <a:rPr lang="en-US" sz="1600" b="0" i="1" u="sng" dirty="0">
                <a:latin typeface="Calibri" panose="020F0502020204030204" pitchFamily="34" charset="0"/>
                <a:hlinkClick r:id="rId3"/>
              </a:rPr>
              <a:t>http://www.ncbi.nlm.nih.gov/pmc/articles/PMC1925070/</a:t>
            </a: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b="0" i="1" dirty="0">
                <a:latin typeface="Calibri" panose="020F0502020204030204" pitchFamily="34" charset="0"/>
              </a:rPr>
              <a:t> </a:t>
            </a: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Disability Rights California’s People First Language in Mental Health:</a:t>
            </a:r>
            <a:r>
              <a:rPr lang="en-US" sz="1600" i="1" dirty="0">
                <a:latin typeface="Calibri" panose="020F0502020204030204" pitchFamily="34" charset="0"/>
              </a:rPr>
              <a:t> </a:t>
            </a:r>
            <a:r>
              <a:rPr lang="en-US" sz="1600" b="0" i="1" u="sng" dirty="0">
                <a:latin typeface="Calibri" panose="020F0502020204030204" pitchFamily="34" charset="0"/>
                <a:hlinkClick r:id="rId4"/>
              </a:rPr>
              <a:t>http://www.disabilityrightsca.org/pubs/CM0201.pdf</a:t>
            </a:r>
            <a:r>
              <a:rPr lang="en-US" sz="1600" b="0" i="1" dirty="0">
                <a:latin typeface="Calibri" panose="020F0502020204030204" pitchFamily="34" charset="0"/>
              </a:rPr>
              <a:t> </a:t>
            </a: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i="1" dirty="0">
                <a:latin typeface="Calibri" panose="020F0502020204030204" pitchFamily="34" charset="0"/>
              </a:rPr>
              <a:t> </a:t>
            </a:r>
            <a:endParaRPr lang="en-US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The Inclusion Project’s Examples of People First Language: </a:t>
            </a:r>
            <a:r>
              <a:rPr lang="en-US" sz="1600" u="sng" dirty="0">
                <a:latin typeface="Calibri" panose="020F0502020204030204" pitchFamily="34" charset="0"/>
                <a:hlinkClick r:id="rId5"/>
              </a:rPr>
              <a:t>http://inclusionproject.org/nip_userfiles/file/People%20First%20Chart.pdf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300" dirty="0">
              <a:latin typeface="Cambria" panose="02040503050406030204" pitchFamily="18" charset="0"/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239000" y="12192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9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33BB"/>
                </a:solidFill>
              </a:rPr>
              <a:t>ACEs</a:t>
            </a:r>
            <a:endParaRPr lang="en-US" dirty="0">
              <a:solidFill>
                <a:srgbClr val="9E33B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1295400"/>
            <a:ext cx="9144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D13E000D-96E5-430B-B836-6D7D15304F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 descr="df8b7699-6ac0-42b7-b9cb-6e222cafbe11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43200"/>
            <a:ext cx="685800" cy="1214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33BB"/>
                </a:solidFill>
              </a:rPr>
              <a:t>ACEs Lasting Effects</a:t>
            </a:r>
            <a:endParaRPr lang="en-US" dirty="0">
              <a:solidFill>
                <a:srgbClr val="9E33B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1295400"/>
            <a:ext cx="9144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D13E000D-96E5-430B-B836-6D7D15304F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65" y="1600200"/>
            <a:ext cx="58262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3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8000"/>
                </a:solidFill>
              </a:rPr>
              <a:t>Emerging Strategies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This SPECIAL ISSUE of Academic Pediatrics on promoting child &amp; family well-being &amp; addressing adverse childhood experiences (ACEs) through health services research, policy, &amp; practice comes at a time of great concern in our nation about the future of children &amp; youth, particularly the many already exposed to or at high risk for multiple threats to achieving optimal health.  This special issue represents the culmination of a 4-year effort to engage stakeholders in child &amp; family health across multiple sectors &amp; included a comprehensive national research &amp; action agenda, 13 articles, &amp; 15 commentaries.  The issue opens with a commentary on alignment of this special issue w/ the Robert Wood Johnson Foundation’s </a:t>
            </a:r>
            <a:r>
              <a:rPr lang="en-US" sz="2000" i="1" dirty="0" smtClean="0">
                <a:latin typeface="Calibri" panose="020F0502020204030204" pitchFamily="34" charset="0"/>
              </a:rPr>
              <a:t>Culture of Health framework </a:t>
            </a:r>
            <a:r>
              <a:rPr lang="en-US" sz="2000" dirty="0" smtClean="0">
                <a:latin typeface="Calibri" panose="020F0502020204030204" pitchFamily="34" charset="0"/>
              </a:rPr>
              <a:t>(Davis et al) followed by a commentaries representing a range of experts &amp; key stakeholders.  The papers begin w/ a summary of a national health services research, policy, &amp; practice agenda to advance effective efforts to address ACEs &amp; promote child &amp; family well-being (Bethell et al)   Papers are organized into 4 sections:  1) frameworks &amp; measurement, 2) systems of care &amp; clinical practice, 3) community &amp; family approaches &amp;  4) implications for policy.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111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D13E000D-96E5-430B-B836-6D7D15304F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468247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Reference:  Academic Pediatrics 2017; 17: S1 - S3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974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More Strategic Examples  </a:t>
            </a:r>
            <a:endParaRPr lang="en-US" sz="4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86800" cy="3535363"/>
          </a:xfrm>
        </p:spPr>
        <p:txBody>
          <a:bodyPr/>
          <a:lstStyle/>
          <a:p>
            <a:r>
              <a:rPr lang="en-US" sz="2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Collaborative Opioid Prescribing Education Courses </a:t>
            </a:r>
            <a:endParaRPr lang="en-US" sz="14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endParaRPr lang="en-US" sz="1400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“Stay on Track’ is a school based substance use preventative program for students in grades 6 – 8 </a:t>
            </a:r>
          </a:p>
          <a:p>
            <a:endParaRPr lang="en-US" sz="14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Expand all messaging to all sectors of the community, parents, friends, relatives, healthcare, law enforcement, schools, libraries, grocery stores, etc. </a:t>
            </a:r>
          </a:p>
          <a:p>
            <a:endParaRPr lang="en-US" sz="14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Utilize SAPT &amp; MH BG, SPF, STR differently than in the past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en-US" sz="2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19200"/>
            <a:ext cx="914400" cy="363538"/>
          </a:xfrm>
        </p:spPr>
        <p:txBody>
          <a:bodyPr/>
          <a:lstStyle/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228600" y="1676400"/>
            <a:ext cx="86867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“ We see how early childhood experiences are so important to lifelong outcomes, how the early environment literally becomes embedded in the brain and changes its architecture.”  — Andrew S. Garner, M.D., Ph.D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034659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solidFill>
                  <a:srgbClr val="0000FF"/>
                </a:solidFill>
              </a:rPr>
              <a:t>www.developing</a:t>
            </a:r>
            <a:r>
              <a:rPr lang="en-US" sz="1050" b="1" dirty="0" smtClean="0">
                <a:solidFill>
                  <a:srgbClr val="0000FF"/>
                </a:solidFill>
              </a:rPr>
              <a:t>child</a:t>
            </a:r>
            <a:r>
              <a:rPr lang="en-US" sz="1050" dirty="0" smtClean="0">
                <a:solidFill>
                  <a:srgbClr val="0000FF"/>
                </a:solidFill>
              </a:rPr>
              <a:t>.harvard.edu/science/key-concepts</a:t>
            </a:r>
            <a:r>
              <a:rPr lang="en-US" sz="1050" dirty="0" smtClean="0"/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3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THANK YOU!</a:t>
            </a:r>
            <a:br>
              <a:rPr lang="en-US" sz="4000" b="1" dirty="0" smtClean="0">
                <a:solidFill>
                  <a:srgbClr val="006600"/>
                </a:solidFill>
              </a:rPr>
            </a:br>
            <a:r>
              <a:rPr lang="en-US" sz="4000" b="1" dirty="0" smtClean="0">
                <a:solidFill>
                  <a:srgbClr val="006600"/>
                </a:solidFill>
              </a:rPr>
              <a:t>   QUESTIONS??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021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rgbClr val="A50021"/>
                </a:solidFill>
              </a:rPr>
              <a:t>A. Kathryn Power  M.Ed.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336600"/>
                </a:solidFill>
              </a:rPr>
              <a:t>Regional Administrator-Region 1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336600"/>
                </a:solidFill>
              </a:rPr>
              <a:t>Substance Abuse and Mental Health Services Administration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U.S. Department of Health and Human Services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JFK Federal Building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15 New Sudbury Street, Room 1826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Boston, MA 02203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617.565.1482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hlinkClick r:id="rId3"/>
              </a:rPr>
              <a:t>kathryn.power@samhsa.hhs.gov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sz="24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280291"/>
            <a:ext cx="883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200" kern="0" dirty="0" smtClean="0">
                <a:solidFill>
                  <a:srgbClr val="003399"/>
                </a:solidFill>
              </a:rPr>
              <a:t>2016 Healthcare Trifecta</a:t>
            </a:r>
            <a:endParaRPr lang="en-US" sz="4200" kern="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/>
          <a:lstStyle/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9900"/>
                </a:solidFill>
                <a:latin typeface="Calibri" panose="020F0502020204030204" pitchFamily="34" charset="0"/>
              </a:rPr>
              <a:t>The Surgeon General’s Report on </a:t>
            </a: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Addiction</a:t>
            </a:r>
            <a:endParaRPr lang="en-US" sz="1400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endParaRPr lang="en-US" sz="1400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The Comprehensive Addiction &amp; Recovery Act  (CARA)</a:t>
            </a:r>
            <a:endParaRPr lang="en-US" sz="1400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endParaRPr lang="en-US" sz="1400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The 21</a:t>
            </a:r>
            <a:r>
              <a:rPr lang="en-US" sz="2800" baseline="30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st</a:t>
            </a: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Century Cures Act</a:t>
            </a:r>
            <a:endParaRPr lang="en-US" sz="1500" dirty="0" smtClean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endParaRPr lang="en-US" sz="1500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008000"/>
              </a:buClr>
              <a:buNone/>
            </a:pPr>
            <a:r>
              <a:rPr lang="en-US" sz="2800" u="sng" dirty="0" smtClean="0">
                <a:latin typeface="Calibri" panose="020F0502020204030204" pitchFamily="34" charset="0"/>
              </a:rPr>
              <a:t>2018  HHS Priority Areas</a:t>
            </a:r>
            <a:r>
              <a:rPr lang="en-US" sz="28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Clr>
                <a:srgbClr val="008000"/>
              </a:buClr>
              <a:buNone/>
            </a:pPr>
            <a:r>
              <a:rPr lang="en-US" sz="2800" dirty="0">
                <a:latin typeface="Calibri" panose="020F0502020204030204" pitchFamily="34" charset="0"/>
              </a:rPr>
              <a:t>		</a:t>
            </a:r>
            <a:r>
              <a:rPr lang="en-US" sz="2800" dirty="0" smtClean="0">
                <a:latin typeface="Calibri" panose="020F0502020204030204" pitchFamily="34" charset="0"/>
              </a:rPr>
              <a:t>	. Mental Illness</a:t>
            </a:r>
          </a:p>
          <a:p>
            <a:pPr marL="0" indent="0">
              <a:buClr>
                <a:srgbClr val="008000"/>
              </a:buClr>
              <a:buNone/>
            </a:pPr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		. SUD/Opioid</a:t>
            </a:r>
          </a:p>
          <a:p>
            <a:pPr marL="0" indent="0">
              <a:buClr>
                <a:srgbClr val="008000"/>
              </a:buClr>
              <a:buNone/>
            </a:pPr>
            <a:r>
              <a:rPr lang="en-US" sz="2800" dirty="0">
                <a:latin typeface="Calibri" panose="020F0502020204030204" pitchFamily="34" charset="0"/>
              </a:rPr>
              <a:t>	</a:t>
            </a:r>
            <a:r>
              <a:rPr lang="en-US" sz="2800" dirty="0" smtClean="0">
                <a:latin typeface="Calibri" panose="020F0502020204030204" pitchFamily="34" charset="0"/>
              </a:rPr>
              <a:t>		. Childhood Obesity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Clr>
                <a:srgbClr val="008000"/>
              </a:buClr>
              <a:buNone/>
            </a:pPr>
            <a:endParaRPr lang="en-US" sz="2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6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19200"/>
          </a:xfrm>
        </p:spPr>
        <p:txBody>
          <a:bodyPr/>
          <a:lstStyle/>
          <a:p>
            <a:r>
              <a:rPr lang="en-US" sz="1050" b="1" dirty="0" smtClean="0">
                <a:solidFill>
                  <a:srgbClr val="336600"/>
                </a:solidFill>
                <a:latin typeface="Open Sans"/>
                <a:ea typeface="ＭＳ Ｐゴシック"/>
                <a:cs typeface="Open Sans"/>
              </a:rPr>
              <a:t/>
            </a:r>
            <a:br>
              <a:rPr lang="en-US" sz="1050" b="1" dirty="0" smtClean="0">
                <a:solidFill>
                  <a:srgbClr val="336600"/>
                </a:solidFill>
                <a:latin typeface="Open Sans"/>
                <a:ea typeface="ＭＳ Ｐゴシック"/>
                <a:cs typeface="Open Sans"/>
              </a:rPr>
            </a:br>
            <a:r>
              <a:rPr lang="en-US" sz="4000" dirty="0" smtClean="0">
                <a:solidFill>
                  <a:srgbClr val="008000"/>
                </a:solidFill>
                <a:latin typeface="Open Sans"/>
                <a:ea typeface="ＭＳ Ｐゴシック"/>
                <a:cs typeface="Open Sans"/>
              </a:rPr>
              <a:t>NREPP</a:t>
            </a:r>
            <a:endParaRPr lang="en-US" sz="4000" b="1" dirty="0" smtClean="0">
              <a:solidFill>
                <a:srgbClr val="008000"/>
              </a:solidFill>
              <a:latin typeface="Open Sans"/>
              <a:ea typeface="ＭＳ Ｐゴシック"/>
              <a:cs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511925"/>
            <a:ext cx="755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6600"/>
                </a:solidFill>
                <a:latin typeface="Calibri"/>
                <a:cs typeface="Times New Roman"/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93116"/>
            <a:ext cx="5715000" cy="452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28600"/>
          </a:xfrm>
        </p:spPr>
        <p:txBody>
          <a:bodyPr/>
          <a:lstStyle/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38200" y="621665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Link:  </a:t>
            </a:r>
            <a:r>
              <a:rPr lang="en-US" i="1" dirty="0" smtClean="0">
                <a:solidFill>
                  <a:srgbClr val="0000FF"/>
                </a:solidFill>
              </a:rPr>
              <a:t>https</a:t>
            </a:r>
            <a:r>
              <a:rPr lang="en-US" i="1" dirty="0">
                <a:solidFill>
                  <a:srgbClr val="0000FF"/>
                </a:solidFill>
              </a:rPr>
              <a:t>://www.samhsa.gov/nrepp</a:t>
            </a: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19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Open Sans"/>
                <a:ea typeface="ＭＳ Ｐゴシック"/>
                <a:cs typeface="Open Sans"/>
              </a:rPr>
              <a:t>NREPP Program Examples</a:t>
            </a:r>
            <a:endParaRPr lang="en-US" sz="900" b="1" dirty="0" smtClean="0">
              <a:solidFill>
                <a:srgbClr val="008000"/>
              </a:solidFill>
              <a:latin typeface="Open Sans"/>
              <a:ea typeface="ＭＳ Ｐゴシック"/>
              <a:cs typeface="Open San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28600"/>
          </a:xfrm>
        </p:spPr>
        <p:txBody>
          <a:bodyPr/>
          <a:lstStyle/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48101"/>
            <a:ext cx="3705225" cy="11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2187"/>
            <a:ext cx="3629025" cy="12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3848100"/>
            <a:ext cx="3743326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4" y="2243137"/>
            <a:ext cx="374332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57567"/>
            <a:ext cx="8915400" cy="1143000"/>
          </a:xfrm>
        </p:spPr>
        <p:txBody>
          <a:bodyPr/>
          <a:lstStyle/>
          <a:p>
            <a:r>
              <a:rPr lang="en-US" sz="3300" i="1" dirty="0" smtClean="0">
                <a:solidFill>
                  <a:srgbClr val="006600"/>
                </a:solidFill>
                <a:latin typeface="Calibri" panose="020F0502020204030204" pitchFamily="34" charset="0"/>
                <a:cs typeface="Open Sans" pitchFamily="64" charset="0"/>
              </a:rPr>
              <a:t>SAMHSA’s  Prevention — Strategic Initiatives (SI)</a:t>
            </a:r>
            <a:endParaRPr lang="en-US" sz="3300" dirty="0" smtClean="0">
              <a:solidFill>
                <a:srgbClr val="006600"/>
              </a:solidFill>
              <a:latin typeface="Calibri" panose="020F0502020204030204" pitchFamily="34" charset="0"/>
              <a:cs typeface="Open Sans" pitchFamily="6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800600"/>
          </a:xfrm>
        </p:spPr>
        <p:txBody>
          <a:bodyPr/>
          <a:lstStyle/>
          <a:p>
            <a:pPr>
              <a:buFontTx/>
              <a:buNone/>
            </a:pPr>
            <a:endParaRPr lang="en-US" sz="2800" dirty="0" smtClean="0">
              <a:latin typeface="Open Sans" pitchFamily="64" charset="0"/>
              <a:ea typeface="MS PGothic" pitchFamily="34" charset="-128"/>
              <a:cs typeface="Open Sans" pitchFamily="64" charset="0"/>
            </a:endParaRPr>
          </a:p>
          <a:p>
            <a:pPr>
              <a:buFontTx/>
              <a:buNone/>
            </a:pPr>
            <a:endParaRPr lang="en-US" sz="2800" dirty="0">
              <a:latin typeface="Open Sans" pitchFamily="64" charset="0"/>
              <a:ea typeface="MS PGothic" pitchFamily="34" charset="-128"/>
              <a:cs typeface="Open Sans" pitchFamily="64" charset="0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Open Sans" pitchFamily="64" charset="0"/>
                <a:ea typeface="MS PGothic" pitchFamily="34" charset="-128"/>
                <a:cs typeface="Open Sans" pitchFamily="64" charset="0"/>
              </a:rPr>
              <a:t> </a:t>
            </a:r>
          </a:p>
          <a:p>
            <a:pPr>
              <a:buFontTx/>
              <a:buNone/>
            </a:pPr>
            <a:endParaRPr lang="en-US" sz="2800" dirty="0">
              <a:latin typeface="Open Sans" pitchFamily="64" charset="0"/>
              <a:ea typeface="MS PGothic" pitchFamily="34" charset="-128"/>
              <a:cs typeface="Open Sans" pitchFamily="64" charset="0"/>
            </a:endParaRPr>
          </a:p>
          <a:p>
            <a:pPr>
              <a:buFontTx/>
              <a:buNone/>
            </a:pPr>
            <a:endParaRPr lang="en-US" sz="2800" dirty="0" smtClean="0">
              <a:latin typeface="Open Sans" pitchFamily="64" charset="0"/>
              <a:ea typeface="MS PGothic" pitchFamily="34" charset="-128"/>
              <a:cs typeface="Open Sans" pitchFamily="6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3716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600" b="1" i="1" dirty="0">
              <a:latin typeface="Calibri" panose="020F0502020204030204" pitchFamily="34" charset="0"/>
            </a:endParaRPr>
          </a:p>
          <a:p>
            <a:r>
              <a:rPr lang="en-US" sz="3000" b="1" i="1" dirty="0" smtClean="0">
                <a:solidFill>
                  <a:srgbClr val="006600"/>
                </a:solidFill>
                <a:latin typeface="Calibri" panose="020F0502020204030204" pitchFamily="34" charset="0"/>
                <a:cs typeface="Open Sans" pitchFamily="64" charset="0"/>
              </a:rPr>
              <a:t>SI #1:  Prevention </a:t>
            </a:r>
            <a:r>
              <a:rPr lang="en-US" sz="3000" b="1" i="1" dirty="0">
                <a:solidFill>
                  <a:srgbClr val="006600"/>
                </a:solidFill>
                <a:latin typeface="Calibri" panose="020F0502020204030204" pitchFamily="34" charset="0"/>
                <a:cs typeface="Open Sans" pitchFamily="64" charset="0"/>
              </a:rPr>
              <a:t>of Substance Abuse &amp; Mental </a:t>
            </a:r>
            <a:r>
              <a:rPr lang="en-US" sz="3000" b="1" i="1" dirty="0" smtClean="0">
                <a:solidFill>
                  <a:srgbClr val="006600"/>
                </a:solidFill>
                <a:latin typeface="Calibri" panose="020F0502020204030204" pitchFamily="34" charset="0"/>
                <a:cs typeface="Open Sans" pitchFamily="64" charset="0"/>
              </a:rPr>
              <a:t>Illness</a:t>
            </a:r>
            <a:endParaRPr lang="en-US" sz="3000" b="1" u="sng" dirty="0" smtClean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 panose="020F0502020204030204" pitchFamily="34" charset="0"/>
              </a:rPr>
              <a:t>Promote emotional health &amp; wellness, prevent or delay the onset of and complications of from SA &amp; MI,  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and identify &amp; respond to emerging behavioral health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Calibri" panose="020F0502020204030204" pitchFamily="34" charset="0"/>
              </a:rPr>
              <a:t>Prevent and reduce </a:t>
            </a:r>
            <a:r>
              <a:rPr lang="en-US" altLang="en-US" sz="2800" dirty="0">
                <a:latin typeface="Calibri" panose="020F0502020204030204" pitchFamily="34" charset="0"/>
              </a:rPr>
              <a:t>underage drinking </a:t>
            </a:r>
            <a:r>
              <a:rPr lang="en-US" altLang="en-US" sz="2800" dirty="0" smtClean="0">
                <a:latin typeface="Calibri" panose="020F0502020204030204" pitchFamily="34" charset="0"/>
              </a:rPr>
              <a:t>&amp; </a:t>
            </a:r>
            <a:r>
              <a:rPr lang="en-US" altLang="en-US" sz="2800" dirty="0">
                <a:latin typeface="Calibri" panose="020F0502020204030204" pitchFamily="34" charset="0"/>
              </a:rPr>
              <a:t>young adult problem </a:t>
            </a:r>
            <a:r>
              <a:rPr lang="en-US" altLang="en-US" sz="2800" dirty="0" smtClean="0">
                <a:latin typeface="Calibri" panose="020F0502020204030204" pitchFamily="34" charset="0"/>
              </a:rPr>
              <a:t>drinking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Calibri" panose="020F0502020204030204" pitchFamily="34" charset="0"/>
              </a:rPr>
              <a:t>Prevent and reduce attempted </a:t>
            </a:r>
            <a:r>
              <a:rPr lang="en-US" altLang="en-US" sz="2800" dirty="0">
                <a:latin typeface="Calibri" panose="020F0502020204030204" pitchFamily="34" charset="0"/>
              </a:rPr>
              <a:t>suicides </a:t>
            </a:r>
            <a:r>
              <a:rPr lang="en-US" altLang="en-US" sz="2800" dirty="0" smtClean="0">
                <a:latin typeface="Calibri" panose="020F0502020204030204" pitchFamily="34" charset="0"/>
              </a:rPr>
              <a:t>&amp; deaths </a:t>
            </a:r>
            <a:r>
              <a:rPr lang="en-US" altLang="en-US" sz="2800" dirty="0">
                <a:latin typeface="Calibri" panose="020F0502020204030204" pitchFamily="34" charset="0"/>
              </a:rPr>
              <a:t>by suicide among populations at high risk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Calibri" panose="020F0502020204030204" pitchFamily="34" charset="0"/>
              </a:rPr>
              <a:t>Prevent </a:t>
            </a:r>
            <a:r>
              <a:rPr lang="en-US" altLang="en-US" sz="2800" dirty="0">
                <a:latin typeface="Calibri" panose="020F0502020204030204" pitchFamily="34" charset="0"/>
              </a:rPr>
              <a:t>and reduce prescription drug </a:t>
            </a:r>
            <a:r>
              <a:rPr lang="en-US" altLang="en-US" sz="2800" dirty="0" smtClean="0">
                <a:latin typeface="Calibri" panose="020F0502020204030204" pitchFamily="34" charset="0"/>
              </a:rPr>
              <a:t>&amp; </a:t>
            </a:r>
            <a:r>
              <a:rPr lang="en-US" altLang="en-US" sz="2800" dirty="0">
                <a:latin typeface="Calibri" panose="020F0502020204030204" pitchFamily="34" charset="0"/>
              </a:rPr>
              <a:t>illicit opioid misuse and </a:t>
            </a:r>
            <a:r>
              <a:rPr lang="en-US" altLang="en-US" sz="2800" dirty="0" smtClean="0">
                <a:latin typeface="Calibri" panose="020F0502020204030204" pitchFamily="34" charset="0"/>
              </a:rPr>
              <a:t>abuse</a:t>
            </a:r>
          </a:p>
          <a:p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57300"/>
            <a:ext cx="914400" cy="228600"/>
          </a:xfrm>
        </p:spPr>
        <p:txBody>
          <a:bodyPr/>
          <a:lstStyle/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4913"/>
          </a:xfrm>
        </p:spPr>
        <p:txBody>
          <a:bodyPr/>
          <a:lstStyle/>
          <a:p>
            <a:r>
              <a:rPr lang="en-US" sz="3600" dirty="0">
                <a:solidFill>
                  <a:srgbClr val="008000"/>
                </a:solidFill>
                <a:latin typeface="Calibri" panose="020F0502020204030204" pitchFamily="34" charset="0"/>
              </a:rPr>
              <a:t>Language Matters – </a:t>
            </a:r>
            <a:r>
              <a:rPr lang="en-US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/>
            </a:r>
            <a:br>
              <a:rPr lang="en-US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Using </a:t>
            </a:r>
            <a:r>
              <a:rPr lang="en-US" sz="3600" u="sng" dirty="0" smtClean="0">
                <a:solidFill>
                  <a:srgbClr val="008000"/>
                </a:solidFill>
                <a:latin typeface="Calibri" panose="020F0502020204030204" pitchFamily="34" charset="0"/>
              </a:rPr>
              <a:t>People</a:t>
            </a:r>
            <a:r>
              <a:rPr lang="en-US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3600" u="sng" dirty="0" smtClean="0">
                <a:solidFill>
                  <a:srgbClr val="008000"/>
                </a:solidFill>
                <a:latin typeface="Calibri" panose="020F0502020204030204" pitchFamily="34" charset="0"/>
              </a:rPr>
              <a:t>First </a:t>
            </a:r>
            <a:r>
              <a:rPr lang="en-US" sz="3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724400"/>
          </a:xfrm>
        </p:spPr>
        <p:txBody>
          <a:bodyPr/>
          <a:lstStyle/>
          <a:p>
            <a:pPr marL="0" indent="0">
              <a:buNone/>
            </a:pPr>
            <a:endParaRPr lang="en-US" sz="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dirty="0" smtClean="0">
                <a:latin typeface="Calibri" panose="020F0502020204030204" pitchFamily="34" charset="0"/>
              </a:rPr>
              <a:t>In </a:t>
            </a:r>
            <a:r>
              <a:rPr lang="en-US" sz="2400" b="0" dirty="0">
                <a:latin typeface="Calibri" panose="020F0502020204030204" pitchFamily="34" charset="0"/>
              </a:rPr>
              <a:t>the mental health, addiction and in the larger Behavioral Health context, the term “stigma” is often used to indicate negative attitudes associated </a:t>
            </a:r>
            <a:r>
              <a:rPr lang="en-US" sz="2400" b="0" dirty="0" smtClean="0">
                <a:latin typeface="Calibri" panose="020F0502020204030204" pitchFamily="34" charset="0"/>
              </a:rPr>
              <a:t>w/people </a:t>
            </a:r>
            <a:r>
              <a:rPr lang="en-US" sz="2400" b="0" dirty="0">
                <a:latin typeface="Calibri" panose="020F0502020204030204" pitchFamily="34" charset="0"/>
              </a:rPr>
              <a:t>with mental illnesses, </a:t>
            </a:r>
            <a:r>
              <a:rPr lang="en-US" sz="2400" b="0" dirty="0" smtClean="0">
                <a:latin typeface="Calibri" panose="020F0502020204030204" pitchFamily="34" charset="0"/>
              </a:rPr>
              <a:t>&amp; the </a:t>
            </a:r>
            <a:r>
              <a:rPr lang="en-US" sz="2400" b="0" dirty="0">
                <a:latin typeface="Calibri" panose="020F0502020204030204" pitchFamily="34" charset="0"/>
              </a:rPr>
              <a:t>concepts embedded in the term “stigma” are frequently used to explain low rates of seeking care, limited access and availability of treatment </a:t>
            </a:r>
            <a:r>
              <a:rPr lang="en-US" sz="2400" b="0" dirty="0" smtClean="0">
                <a:latin typeface="Calibri" panose="020F0502020204030204" pitchFamily="34" charset="0"/>
              </a:rPr>
              <a:t>&amp; services</a:t>
            </a:r>
            <a:r>
              <a:rPr lang="en-US" sz="2400" b="0" dirty="0">
                <a:latin typeface="Calibri" panose="020F0502020204030204" pitchFamily="34" charset="0"/>
              </a:rPr>
              <a:t>, </a:t>
            </a:r>
            <a:r>
              <a:rPr lang="en-US" sz="2400" b="0" dirty="0" smtClean="0">
                <a:latin typeface="Calibri" panose="020F0502020204030204" pitchFamily="34" charset="0"/>
              </a:rPr>
              <a:t>&amp; </a:t>
            </a:r>
            <a:r>
              <a:rPr lang="en-US" sz="2400" b="0" dirty="0">
                <a:latin typeface="Calibri" panose="020F0502020204030204" pitchFamily="34" charset="0"/>
              </a:rPr>
              <a:t>an underfunded mental health system.  However, as a label for negative attitudes or stereotyping  the word itself </a:t>
            </a:r>
            <a:r>
              <a:rPr lang="en-US" sz="2400" b="0" u="sng" dirty="0">
                <a:latin typeface="Calibri" panose="020F0502020204030204" pitchFamily="34" charset="0"/>
              </a:rPr>
              <a:t>connotes blame and victimhood</a:t>
            </a:r>
            <a:r>
              <a:rPr lang="en-US" sz="2400" b="0" dirty="0">
                <a:latin typeface="Calibri" panose="020F0502020204030204" pitchFamily="34" charset="0"/>
              </a:rPr>
              <a:t>.  It places the “shame” on the person who experiences a mental health condition as if they had an inherent mark or stain upon them, rather than on the attitudes of those who are misinformed </a:t>
            </a:r>
            <a:r>
              <a:rPr lang="en-US" sz="2400" b="0" dirty="0" smtClean="0">
                <a:latin typeface="Calibri" panose="020F0502020204030204" pitchFamily="34" charset="0"/>
              </a:rPr>
              <a:t>&amp; </a:t>
            </a:r>
            <a:r>
              <a:rPr lang="en-US" sz="2400" b="0" dirty="0">
                <a:latin typeface="Calibri" panose="020F0502020204030204" pitchFamily="34" charset="0"/>
              </a:rPr>
              <a:t>perpetuate misunderstanding.  The term “stigma” is ambiguous </a:t>
            </a:r>
            <a:r>
              <a:rPr lang="en-US" sz="2400" b="0" dirty="0" smtClean="0">
                <a:latin typeface="Calibri" panose="020F0502020204030204" pitchFamily="34" charset="0"/>
              </a:rPr>
              <a:t>&amp;oversimplifies </a:t>
            </a:r>
            <a:r>
              <a:rPr lang="en-US" sz="2400" b="0" dirty="0">
                <a:latin typeface="Calibri" panose="020F0502020204030204" pitchFamily="34" charset="0"/>
              </a:rPr>
              <a:t>complex </a:t>
            </a:r>
            <a:r>
              <a:rPr lang="en-US" sz="2400" b="0" dirty="0" smtClean="0">
                <a:latin typeface="Calibri" panose="020F0502020204030204" pitchFamily="34" charset="0"/>
              </a:rPr>
              <a:t>issues</a:t>
            </a:r>
          </a:p>
          <a:p>
            <a:pPr marL="0" indent="0">
              <a:buNone/>
            </a:pPr>
            <a:r>
              <a:rPr lang="en-US" sz="800" b="0" dirty="0"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28600"/>
          </a:xfrm>
        </p:spPr>
        <p:txBody>
          <a:bodyPr/>
          <a:lstStyle/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19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Language Matters – </a:t>
            </a:r>
            <a:r>
              <a:rPr lang="en-US" sz="1050" b="1" dirty="0" smtClean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/>
            </a:r>
            <a:br>
              <a:rPr lang="en-US" sz="1050" b="1" dirty="0" smtClean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</a:br>
            <a:r>
              <a:rPr lang="en-US" sz="3200" dirty="0">
                <a:solidFill>
                  <a:srgbClr val="008000"/>
                </a:solidFill>
                <a:latin typeface="Calibri" panose="020F0502020204030204" pitchFamily="34" charset="0"/>
              </a:rPr>
              <a:t>Using </a:t>
            </a:r>
            <a:r>
              <a:rPr lang="en-US" sz="3200" u="sng" dirty="0" smtClean="0">
                <a:solidFill>
                  <a:srgbClr val="008000"/>
                </a:solidFill>
                <a:latin typeface="Calibri" panose="020F0502020204030204" pitchFamily="34" charset="0"/>
              </a:rPr>
              <a:t>People</a:t>
            </a:r>
            <a:r>
              <a:rPr lang="en-US" sz="3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3200" u="sng" dirty="0" smtClean="0">
                <a:solidFill>
                  <a:srgbClr val="008000"/>
                </a:solidFill>
                <a:latin typeface="Calibri" panose="020F0502020204030204" pitchFamily="34" charset="0"/>
              </a:rPr>
              <a:t>First </a:t>
            </a:r>
            <a:r>
              <a:rPr lang="en-US" sz="3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Language</a:t>
            </a:r>
            <a:r>
              <a:rPr lang="en-US" sz="3200" dirty="0" smtClean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 </a:t>
            </a:r>
            <a:r>
              <a:rPr lang="en-US" sz="1400" b="0" dirty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(cont</a:t>
            </a:r>
            <a:r>
              <a:rPr lang="en-US" sz="1400" b="0" dirty="0" smtClean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. p. 2 of 3)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smtClean="0">
                <a:latin typeface="Calibri" panose="020F0502020204030204" pitchFamily="34" charset="0"/>
              </a:rPr>
              <a:t>Words </a:t>
            </a:r>
            <a:r>
              <a:rPr lang="en-US" sz="2400" b="0" dirty="0">
                <a:latin typeface="Calibri" panose="020F0502020204030204" pitchFamily="34" charset="0"/>
              </a:rPr>
              <a:t>are powerful tools that influence beliefs, behaviors, research, </a:t>
            </a:r>
            <a:r>
              <a:rPr lang="en-US" sz="2400" b="0" dirty="0" smtClean="0">
                <a:latin typeface="Calibri" panose="020F0502020204030204" pitchFamily="34" charset="0"/>
              </a:rPr>
              <a:t>&amp;policy</a:t>
            </a:r>
            <a:r>
              <a:rPr lang="en-US" sz="2400" b="0" dirty="0">
                <a:latin typeface="Calibri" panose="020F0502020204030204" pitchFamily="34" charset="0"/>
              </a:rPr>
              <a:t>.  Individuals </a:t>
            </a:r>
            <a:r>
              <a:rPr lang="en-US" sz="2400" b="0" dirty="0" smtClean="0">
                <a:latin typeface="Calibri" panose="020F0502020204030204" pitchFamily="34" charset="0"/>
              </a:rPr>
              <a:t>w/ </a:t>
            </a:r>
            <a:r>
              <a:rPr lang="en-US" sz="2400" b="0" dirty="0">
                <a:latin typeface="Calibri" panose="020F0502020204030204" pitchFamily="34" charset="0"/>
              </a:rPr>
              <a:t>mental illnesses are rejecting the term “stigma” </a:t>
            </a:r>
            <a:r>
              <a:rPr lang="en-US" sz="2400" b="0" dirty="0" smtClean="0">
                <a:latin typeface="Calibri" panose="020F0502020204030204" pitchFamily="34" charset="0"/>
              </a:rPr>
              <a:t>&amp; </a:t>
            </a:r>
            <a:r>
              <a:rPr lang="en-US" sz="2400" b="0" dirty="0">
                <a:latin typeface="Calibri" panose="020F0502020204030204" pitchFamily="34" charset="0"/>
              </a:rPr>
              <a:t>calling for the use of more accurate </a:t>
            </a:r>
            <a:r>
              <a:rPr lang="en-US" sz="2400" b="0" dirty="0" smtClean="0">
                <a:latin typeface="Calibri" panose="020F0502020204030204" pitchFamily="34" charset="0"/>
              </a:rPr>
              <a:t>&amp; </a:t>
            </a:r>
            <a:r>
              <a:rPr lang="en-US" sz="2400" b="0" dirty="0">
                <a:latin typeface="Calibri" panose="020F0502020204030204" pitchFamily="34" charset="0"/>
              </a:rPr>
              <a:t>specific terms that do not perpetuate misperceptions that people </a:t>
            </a:r>
            <a:r>
              <a:rPr lang="en-US" sz="2400" b="0" dirty="0" smtClean="0">
                <a:latin typeface="Calibri" panose="020F0502020204030204" pitchFamily="34" charset="0"/>
              </a:rPr>
              <a:t>w/ </a:t>
            </a:r>
            <a:r>
              <a:rPr lang="en-US" sz="2400" b="0" dirty="0">
                <a:latin typeface="Calibri" panose="020F0502020204030204" pitchFamily="34" charset="0"/>
              </a:rPr>
              <a:t>these conditions are somehow responsible for having them</a:t>
            </a:r>
          </a:p>
          <a:p>
            <a:pPr marL="0" indent="0">
              <a:buNone/>
            </a:pPr>
            <a:endParaRPr lang="en-US" sz="8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dirty="0">
                <a:latin typeface="Calibri" panose="020F0502020204030204" pitchFamily="34" charset="0"/>
              </a:rPr>
              <a:t>Individuals </a:t>
            </a:r>
            <a:r>
              <a:rPr lang="en-US" sz="2400" b="0" dirty="0" smtClean="0">
                <a:latin typeface="Calibri" panose="020F0502020204030204" pitchFamily="34" charset="0"/>
              </a:rPr>
              <a:t>w/ </a:t>
            </a:r>
            <a:r>
              <a:rPr lang="en-US" sz="2400" b="0" dirty="0">
                <a:latin typeface="Calibri" panose="020F0502020204030204" pitchFamily="34" charset="0"/>
              </a:rPr>
              <a:t>mental illnesses </a:t>
            </a:r>
            <a:r>
              <a:rPr lang="en-US" sz="2400" b="0" dirty="0" smtClean="0">
                <a:latin typeface="Calibri" panose="020F0502020204030204" pitchFamily="34" charset="0"/>
              </a:rPr>
              <a:t>&amp; </a:t>
            </a:r>
            <a:r>
              <a:rPr lang="en-US" sz="2400" b="0" dirty="0">
                <a:latin typeface="Calibri" panose="020F0502020204030204" pitchFamily="34" charset="0"/>
              </a:rPr>
              <a:t>addiction have also been described as alcoholic or as their disorder, such as by identifying a person </a:t>
            </a:r>
            <a:r>
              <a:rPr lang="en-US" sz="2400" b="0" dirty="0" smtClean="0">
                <a:latin typeface="Calibri" panose="020F0502020204030204" pitchFamily="34" charset="0"/>
              </a:rPr>
              <a:t>w/schizophrenia </a:t>
            </a:r>
            <a:r>
              <a:rPr lang="en-US" sz="2400" b="0" dirty="0">
                <a:latin typeface="Calibri" panose="020F0502020204030204" pitchFamily="34" charset="0"/>
              </a:rPr>
              <a:t>as a “schizophrenic.”  This </a:t>
            </a:r>
            <a:r>
              <a:rPr lang="en-US" sz="2400" b="0" u="sng" dirty="0">
                <a:latin typeface="Calibri" panose="020F0502020204030204" pitchFamily="34" charset="0"/>
              </a:rPr>
              <a:t>labelling reduces a person to their condition</a:t>
            </a:r>
            <a:r>
              <a:rPr lang="en-US" sz="2400" b="0" dirty="0">
                <a:latin typeface="Calibri" panose="020F0502020204030204" pitchFamily="34" charset="0"/>
              </a:rPr>
              <a:t>, instead of being a whole person </a:t>
            </a:r>
            <a:r>
              <a:rPr lang="en-US" sz="2400" b="0" dirty="0" smtClean="0">
                <a:latin typeface="Calibri" panose="020F0502020204030204" pitchFamily="34" charset="0"/>
              </a:rPr>
              <a:t>w/ </a:t>
            </a:r>
            <a:r>
              <a:rPr lang="en-US" sz="2400" b="0" dirty="0">
                <a:latin typeface="Calibri" panose="020F0502020204030204" pitchFamily="34" charset="0"/>
              </a:rPr>
              <a:t>many traits </a:t>
            </a:r>
            <a:r>
              <a:rPr lang="en-US" sz="2400" b="0" dirty="0" smtClean="0">
                <a:latin typeface="Calibri" panose="020F0502020204030204" pitchFamily="34" charset="0"/>
              </a:rPr>
              <a:t>&amp;characteristics</a:t>
            </a:r>
            <a:r>
              <a:rPr lang="en-US" sz="2400" b="0" dirty="0">
                <a:latin typeface="Calibri" panose="020F0502020204030204" pitchFamily="34" charset="0"/>
              </a:rPr>
              <a:t>, who also happens to have schizophrenia.  Referring to an individual as a </a:t>
            </a:r>
            <a:r>
              <a:rPr lang="en-US" sz="2400" b="0" i="1" dirty="0">
                <a:latin typeface="Calibri" panose="020F0502020204030204" pitchFamily="34" charset="0"/>
              </a:rPr>
              <a:t>person </a:t>
            </a:r>
            <a:r>
              <a:rPr lang="en-US" sz="2400" b="0" i="1" dirty="0" smtClean="0">
                <a:latin typeface="Calibri" panose="020F0502020204030204" pitchFamily="34" charset="0"/>
              </a:rPr>
              <a:t>with</a:t>
            </a:r>
            <a:r>
              <a:rPr lang="en-US" sz="2400" b="0" dirty="0" smtClean="0">
                <a:latin typeface="Calibri" panose="020F0502020204030204" pitchFamily="34" charset="0"/>
              </a:rPr>
              <a:t> </a:t>
            </a:r>
            <a:r>
              <a:rPr lang="en-US" sz="2400" b="0" dirty="0">
                <a:latin typeface="Calibri" panose="020F0502020204030204" pitchFamily="34" charset="0"/>
              </a:rPr>
              <a:t>a condition or disorder is known as people-first language</a:t>
            </a:r>
            <a:r>
              <a:rPr lang="en-US" sz="2400" b="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050" dirty="0"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28600"/>
          </a:xfrm>
        </p:spPr>
        <p:txBody>
          <a:bodyPr/>
          <a:lstStyle/>
          <a:p>
            <a:pPr>
              <a:defRPr/>
            </a:pPr>
            <a:fld id="{D13E000D-96E5-430B-B836-6D7D15304F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77875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Language Matters – </a:t>
            </a:r>
            <a:br>
              <a:rPr lang="en-US" sz="3200" dirty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</a:br>
            <a:r>
              <a:rPr lang="en-US" sz="3200" dirty="0">
                <a:solidFill>
                  <a:srgbClr val="008000"/>
                </a:solidFill>
                <a:latin typeface="Calibri" panose="020F0502020204030204" pitchFamily="34" charset="0"/>
              </a:rPr>
              <a:t>Using </a:t>
            </a:r>
            <a:r>
              <a:rPr lang="en-US" sz="3200" u="sng" dirty="0" smtClean="0">
                <a:solidFill>
                  <a:srgbClr val="008000"/>
                </a:solidFill>
                <a:latin typeface="Calibri" panose="020F0502020204030204" pitchFamily="34" charset="0"/>
              </a:rPr>
              <a:t>People</a:t>
            </a:r>
            <a:r>
              <a:rPr lang="en-US" sz="3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n-US" sz="3200" u="sng" dirty="0" smtClean="0">
                <a:solidFill>
                  <a:srgbClr val="008000"/>
                </a:solidFill>
                <a:latin typeface="Calibri" panose="020F0502020204030204" pitchFamily="34" charset="0"/>
              </a:rPr>
              <a:t>First </a:t>
            </a:r>
            <a:r>
              <a:rPr lang="en-US" sz="3200" dirty="0">
                <a:solidFill>
                  <a:srgbClr val="008000"/>
                </a:solidFill>
                <a:latin typeface="Calibri" panose="020F0502020204030204" pitchFamily="34" charset="0"/>
              </a:rPr>
              <a:t>Language</a:t>
            </a:r>
            <a:r>
              <a:rPr lang="en-US" sz="3200" dirty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 </a:t>
            </a:r>
            <a:r>
              <a:rPr lang="en-US" sz="1500" b="0" dirty="0" smtClean="0">
                <a:solidFill>
                  <a:srgbClr val="008000"/>
                </a:solidFill>
                <a:latin typeface="Calibri" panose="020F0502020204030204" pitchFamily="34" charset="0"/>
                <a:ea typeface="ＭＳ Ｐゴシック"/>
                <a:cs typeface="Open Sans"/>
              </a:rPr>
              <a:t>(cont. p. 3 of 3)</a:t>
            </a:r>
            <a:endParaRPr lang="en-US" sz="1500" b="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200400" cy="2286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Bias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Misperceptions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Inaccurate perceptions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Misconceptions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Negative Attitudes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Prejudgment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Misjudgment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Preconceived </a:t>
            </a:r>
            <a:r>
              <a:rPr lang="en-US" sz="1600" dirty="0" smtClean="0">
                <a:latin typeface="Calibri" panose="020F0502020204030204" pitchFamily="34" charset="0"/>
              </a:rPr>
              <a:t>notion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133600"/>
            <a:ext cx="4343400" cy="2362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Preconception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Stereotype, stereotyping, stereotypical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Devalued, devaluing 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Dehumanized, dehumanizing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Labeled, labeling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Pathologized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Offensive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Debase, debasing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15200" y="1295400"/>
            <a:ext cx="914400" cy="228600"/>
          </a:xfrm>
        </p:spPr>
        <p:txBody>
          <a:bodyPr/>
          <a:lstStyle/>
          <a:p>
            <a:pPr>
              <a:defRPr/>
            </a:pPr>
            <a:fld id="{3CF539F2-538C-41E9-8896-2FBBE10AA617}" type="slidenum">
              <a:rPr lang="en-US" sz="1100" smtClean="0"/>
              <a:pPr>
                <a:defRPr/>
              </a:pPr>
              <a:t>9</a:t>
            </a:fld>
            <a:endParaRPr lang="en-US" sz="1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600200"/>
            <a:ext cx="859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4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18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latin typeface="Calibri" panose="020F0502020204030204" pitchFamily="34" charset="0"/>
              </a:rPr>
              <a:t>The following are terms and phrases can be used as an alternative to the term “stigma”</a:t>
            </a:r>
            <a:r>
              <a:rPr lang="en-US" sz="1600" b="0" kern="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1600" b="0" i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1.) Alternate language that </a:t>
            </a:r>
            <a:r>
              <a:rPr lang="en-US" sz="1600" i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describe attitudes only</a:t>
            </a:r>
            <a:r>
              <a:rPr lang="en-US" sz="1600" b="0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  <a:endParaRPr lang="en-US" sz="1600" b="0" kern="0" dirty="0" smtClean="0">
              <a:solidFill>
                <a:srgbClr val="008000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534571"/>
            <a:ext cx="8591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600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2.) Alternate </a:t>
            </a:r>
            <a:r>
              <a:rPr lang="en-US" sz="1600" i="1" dirty="0">
                <a:solidFill>
                  <a:srgbClr val="008000"/>
                </a:solidFill>
                <a:latin typeface="Calibri" panose="020F0502020204030204" pitchFamily="34" charset="0"/>
              </a:rPr>
              <a:t>Language that </a:t>
            </a:r>
            <a:r>
              <a:rPr lang="en-US" sz="1600" b="1" i="1" dirty="0">
                <a:solidFill>
                  <a:srgbClr val="008000"/>
                </a:solidFill>
                <a:latin typeface="Calibri" panose="020F0502020204030204" pitchFamily="34" charset="0"/>
              </a:rPr>
              <a:t>describe </a:t>
            </a:r>
            <a:r>
              <a:rPr lang="en-US" sz="16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attitudes &amp; acts</a:t>
            </a:r>
            <a:r>
              <a:rPr lang="en-US" sz="1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  <a:endParaRPr lang="en-US" sz="16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0" y="4848225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4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18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Social Inclusion</a:t>
            </a:r>
            <a:endParaRPr lang="en-US" sz="1600" kern="0" dirty="0" smtClean="0">
              <a:latin typeface="Calibri" panose="020F0502020204030204" pitchFamily="34" charset="0"/>
            </a:endParaRPr>
          </a:p>
          <a:p>
            <a:pPr marL="457200" lvl="1" indent="0">
              <a:buFontTx/>
              <a:buNone/>
            </a:pPr>
            <a:r>
              <a:rPr lang="en-US" sz="1600" kern="0" dirty="0" smtClean="0">
                <a:latin typeface="Calibri" panose="020F0502020204030204" pitchFamily="34" charset="0"/>
              </a:rPr>
              <a:t>Exclusion</a:t>
            </a:r>
          </a:p>
          <a:p>
            <a:pPr marL="457200" lvl="1" indent="0">
              <a:buFontTx/>
              <a:buNone/>
            </a:pPr>
            <a:r>
              <a:rPr lang="en-US" sz="1600" kern="0" dirty="0" smtClean="0">
                <a:latin typeface="Calibri" panose="020F0502020204030204" pitchFamily="34" charset="0"/>
              </a:rPr>
              <a:t>Prejudice</a:t>
            </a:r>
          </a:p>
          <a:p>
            <a:pPr marL="457200" lvl="1" indent="0">
              <a:buFontTx/>
              <a:buNone/>
            </a:pPr>
            <a:r>
              <a:rPr lang="en-US" sz="1600" kern="0" dirty="0">
                <a:latin typeface="Calibri" panose="020F0502020204030204" pitchFamily="34" charset="0"/>
              </a:rPr>
              <a:t>D</a:t>
            </a:r>
            <a:r>
              <a:rPr lang="en-US" sz="1600" kern="0" dirty="0" smtClean="0">
                <a:latin typeface="Calibri" panose="020F0502020204030204" pitchFamily="34" charset="0"/>
              </a:rPr>
              <a:t>iscrimination</a:t>
            </a:r>
          </a:p>
          <a:p>
            <a:pPr marL="457200" lvl="1" indent="0">
              <a:buFontTx/>
              <a:buNone/>
            </a:pPr>
            <a:r>
              <a:rPr lang="en-US" sz="1600" kern="0" dirty="0" smtClean="0">
                <a:latin typeface="Calibri" panose="020F0502020204030204" pitchFamily="34" charset="0"/>
              </a:rPr>
              <a:t>Intolerance</a:t>
            </a:r>
          </a:p>
          <a:p>
            <a:pPr marL="457200" lvl="1" indent="0">
              <a:buFontTx/>
              <a:buNone/>
            </a:pPr>
            <a:r>
              <a:rPr lang="en-US" sz="1600" kern="0" dirty="0" smtClean="0">
                <a:latin typeface="Calibri" panose="020F0502020204030204" pitchFamily="34" charset="0"/>
              </a:rPr>
              <a:t> </a:t>
            </a:r>
          </a:p>
          <a:p>
            <a:pPr marL="457200" lvl="1" indent="0">
              <a:buFontTx/>
              <a:buNone/>
            </a:pPr>
            <a:endParaRPr lang="en-US" sz="2000" kern="0" dirty="0" smtClean="0">
              <a:latin typeface="Calibri" panose="020F0502020204030204" pitchFamily="34" charset="0"/>
            </a:endParaRPr>
          </a:p>
          <a:p>
            <a:endParaRPr lang="en-US" sz="20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91000" y="4848225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4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18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3366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0"/>
              </a:spcAft>
              <a:buClr>
                <a:srgbClr val="669900"/>
              </a:buClr>
              <a:buChar char="•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Scapegoating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Inequitable</a:t>
            </a:r>
            <a:endParaRPr lang="en-US" sz="1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Segregation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Shunning</a:t>
            </a: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Alienating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457200" lvl="1" indent="0">
              <a:buFontTx/>
              <a:buNone/>
            </a:pPr>
            <a:endParaRPr lang="en-US" sz="2000" kern="0" dirty="0" smtClean="0">
              <a:latin typeface="Calibri" panose="020F0502020204030204" pitchFamily="34" charset="0"/>
            </a:endParaRP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57762241"/>
      </p:ext>
    </p:extLst>
  </p:cSld>
  <p:clrMapOvr>
    <a:masterClrMapping/>
  </p:clrMapOvr>
</p:sld>
</file>

<file path=ppt/theme/theme1.xml><?xml version="1.0" encoding="utf-8"?>
<a:theme xmlns:a="http://schemas.openxmlformats.org/drawingml/2006/main" name="Barometer Slid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8ADAB10D22E41A1D52E22B673188E" ma:contentTypeVersion="1" ma:contentTypeDescription="Create a new document." ma:contentTypeScope="" ma:versionID="9b3471a430cd9c4a36a5314a76b87987">
  <xsd:schema xmlns:xsd="http://www.w3.org/2001/XMLSchema" xmlns:xs="http://www.w3.org/2001/XMLSchema" xmlns:p="http://schemas.microsoft.com/office/2006/metadata/properties" xmlns:ns2="cfe79c49-d995-4dc7-a52b-27b8bf9f75d6" targetNamespace="http://schemas.microsoft.com/office/2006/metadata/properties" ma:root="true" ma:fieldsID="ec8678b430c149a0b3f2d57c9f39f957" ns2:_="">
    <xsd:import namespace="cfe79c49-d995-4dc7-a52b-27b8bf9f75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79c49-d995-4dc7-a52b-27b8bf9f75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fe79c49-d995-4dc7-a52b-27b8bf9f75d6">J2DMTV7RSZHV-46-924</_dlc_DocId>
    <_dlc_DocIdUrl xmlns="cfe79c49-d995-4dc7-a52b-27b8bf9f75d6">
      <Url>http://sites.ts.samhsa.gov/sites/oppi/RegionalAdministrators/_layouts/15/DocIdRedir.aspx?ID=J2DMTV7RSZHV-46-924</Url>
      <Description>J2DMTV7RSZHV-46-924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FD56D-339F-4C6B-B51C-7DD5EBF84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79c49-d995-4dc7-a52b-27b8bf9f7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C5B06-E677-4304-B9D7-F27A892490FE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cfe79c49-d995-4dc7-a52b-27b8bf9f75d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86C5AB9-37E9-4125-A7D5-291E67ECA22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2DF7B3B-4B86-48FF-BD46-71E323365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Barometer Slides</Template>
  <TotalTime>15617</TotalTime>
  <Words>950</Words>
  <Application>Microsoft Office PowerPoint</Application>
  <PresentationFormat>On-screen Show (4:3)</PresentationFormat>
  <Paragraphs>153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Barometer Slides</vt:lpstr>
      <vt:lpstr>Default Design</vt:lpstr>
      <vt:lpstr>Behavioral Health Promotion &amp; Upstream Prevention:  What’s Working</vt:lpstr>
      <vt:lpstr>PowerPoint Presentation</vt:lpstr>
      <vt:lpstr> </vt:lpstr>
      <vt:lpstr> NREPP</vt:lpstr>
      <vt:lpstr>NREPP Program Examples</vt:lpstr>
      <vt:lpstr>SAMHSA’s  Prevention — Strategic Initiatives (SI)</vt:lpstr>
      <vt:lpstr>Language Matters –  Using People First Language </vt:lpstr>
      <vt:lpstr>Language Matters –  Using People First Language (cont. p. 2 of 3)</vt:lpstr>
      <vt:lpstr>Language Matters –  Using People First Language (cont. p. 3 of 3)</vt:lpstr>
      <vt:lpstr>Language Matters –  Using people first Language:</vt:lpstr>
      <vt:lpstr>ACEs</vt:lpstr>
      <vt:lpstr>ACEs Lasting Effects</vt:lpstr>
      <vt:lpstr>Emerging Strategies</vt:lpstr>
      <vt:lpstr>More Strategic Examples  </vt:lpstr>
      <vt:lpstr>THANK YOU!    QUESTIONS??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Kolick</dc:creator>
  <cp:lastModifiedBy>Kougias, Karen L. (SAMHSA/OPPI) (CTR)</cp:lastModifiedBy>
  <cp:revision>384</cp:revision>
  <cp:lastPrinted>2017-12-12T17:53:00Z</cp:lastPrinted>
  <dcterms:created xsi:type="dcterms:W3CDTF">2014-03-12T17:33:26Z</dcterms:created>
  <dcterms:modified xsi:type="dcterms:W3CDTF">2017-12-12T18:07:34Z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0x0101004C68ADAB10D22E41A1D52E22B673188E</vt:lpwstr>
  </property>
  <property fmtid="{D5CDD505-2E9C-101B-9397-08002B2CF9AE}" pid="3" name="_dlc_DocIdItemGuid">
    <vt:lpwstr>934a0274-1c42-43e7-a44c-103585623af8</vt:lpwstr>
  </property>
</Properties>
</file>