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7"/>
  </p:notesMasterIdLst>
  <p:sldIdLst>
    <p:sldId id="304" r:id="rId3"/>
    <p:sldId id="259" r:id="rId4"/>
    <p:sldId id="378" r:id="rId5"/>
    <p:sldId id="258" r:id="rId6"/>
    <p:sldId id="282" r:id="rId7"/>
    <p:sldId id="379" r:id="rId8"/>
    <p:sldId id="389" r:id="rId9"/>
    <p:sldId id="380" r:id="rId10"/>
    <p:sldId id="382" r:id="rId11"/>
    <p:sldId id="344" r:id="rId12"/>
    <p:sldId id="346" r:id="rId13"/>
    <p:sldId id="370" r:id="rId14"/>
    <p:sldId id="355" r:id="rId15"/>
    <p:sldId id="356" r:id="rId16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Brittany Stapelfeld" initials="BRS" lastIdx="7" clrIdx="0"/>
  <p:cmAuthor id="1" name=" " initials=" 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C16"/>
    <a:srgbClr val="E98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94857" autoAdjust="0"/>
  </p:normalViewPr>
  <p:slideViewPr>
    <p:cSldViewPr>
      <p:cViewPr varScale="1">
        <p:scale>
          <a:sx n="111" d="100"/>
          <a:sy n="111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1D7FF-1DF0-4160-994A-FA2F76B79E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</dgm:pt>
    <dgm:pt modelId="{5236EB83-5933-4C84-81DA-965C47F3684E}">
      <dgm:prSet phldrT="[Text]" custT="1"/>
      <dgm:spPr>
        <a:xfrm>
          <a:off x="590149" y="3205359"/>
          <a:ext cx="2177729" cy="1977165"/>
        </a:xfrm>
        <a:prstGeom prst="roundRect">
          <a:avLst>
            <a:gd name="adj" fmla="val 10000"/>
          </a:avLst>
        </a:prstGeo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Moves Residential Rehabilitation Services into the MassHealth Benefit</a:t>
          </a:r>
        </a:p>
      </dgm:t>
    </dgm:pt>
    <dgm:pt modelId="{FD768666-3B8F-4BA8-9DFD-FFF32CFDD8A3}" type="parTrans" cxnId="{6525DCE1-5EE8-40B8-A3DF-B68ABDCDAE21}">
      <dgm:prSet/>
      <dgm:spPr/>
      <dgm:t>
        <a:bodyPr/>
        <a:lstStyle/>
        <a:p>
          <a:endParaRPr lang="en-US" sz="1400"/>
        </a:p>
      </dgm:t>
    </dgm:pt>
    <dgm:pt modelId="{51B47198-A126-41F9-BBB6-0862D910CFF2}" type="sibTrans" cxnId="{6525DCE1-5EE8-40B8-A3DF-B68ABDCDAE21}">
      <dgm:prSet custT="1"/>
      <dgm:spPr/>
      <dgm:t>
        <a:bodyPr/>
        <a:lstStyle/>
        <a:p>
          <a:endParaRPr lang="en-US" sz="1400"/>
        </a:p>
      </dgm:t>
    </dgm:pt>
    <dgm:pt modelId="{F5E69D93-899A-4D12-8638-ED3257F6C784}">
      <dgm:prSet custT="1"/>
      <dgm:spPr>
        <a:xfrm>
          <a:off x="3458621" y="3205359"/>
          <a:ext cx="2078712" cy="1977165"/>
        </a:xfrm>
        <a:prstGeom prst="roundRect">
          <a:avLst>
            <a:gd name="adj" fmla="val 10000"/>
          </a:avLst>
        </a:prstGeo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Generates $200 M in new funding over five years for the expansion of Substance Use Disorder (SUD) treatment to address the opioid crisis</a:t>
          </a:r>
        </a:p>
      </dgm:t>
    </dgm:pt>
    <dgm:pt modelId="{252FE422-418E-4706-9164-A742B8D77902}" type="parTrans" cxnId="{3AE2B9E6-E4A1-4EEA-9D1B-641A2B25C8D1}">
      <dgm:prSet/>
      <dgm:spPr/>
      <dgm:t>
        <a:bodyPr/>
        <a:lstStyle/>
        <a:p>
          <a:endParaRPr lang="en-US" sz="1400"/>
        </a:p>
      </dgm:t>
    </dgm:pt>
    <dgm:pt modelId="{4BD6490A-E785-4D78-A8C6-47A694A50B29}" type="sibTrans" cxnId="{3AE2B9E6-E4A1-4EEA-9D1B-641A2B25C8D1}">
      <dgm:prSet custT="1"/>
      <dgm:spPr/>
      <dgm:t>
        <a:bodyPr/>
        <a:lstStyle/>
        <a:p>
          <a:endParaRPr lang="en-US" sz="1400"/>
        </a:p>
      </dgm:t>
    </dgm:pt>
    <dgm:pt modelId="{30828B62-B800-4713-88EC-D39F91999F80}">
      <dgm:prSet custT="1"/>
      <dgm:spPr>
        <a:xfrm>
          <a:off x="6066779" y="2687619"/>
          <a:ext cx="4760658" cy="710573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Additional capacity for 500 residential rehabilitation beds </a:t>
          </a:r>
        </a:p>
      </dgm:t>
    </dgm:pt>
    <dgm:pt modelId="{8770D312-61B6-4726-8417-94701F494163}" type="parTrans" cxnId="{3F43F41F-FF85-4B54-8BB1-1CF457410D5A}">
      <dgm:prSet/>
      <dgm:spPr/>
      <dgm:t>
        <a:bodyPr/>
        <a:lstStyle/>
        <a:p>
          <a:endParaRPr lang="en-US" sz="1400"/>
        </a:p>
      </dgm:t>
    </dgm:pt>
    <dgm:pt modelId="{C5304A35-EBF8-4F26-99AD-9EAB213428B7}" type="sibTrans" cxnId="{3F43F41F-FF85-4B54-8BB1-1CF457410D5A}">
      <dgm:prSet custT="1"/>
      <dgm:spPr/>
      <dgm:t>
        <a:bodyPr/>
        <a:lstStyle/>
        <a:p>
          <a:endParaRPr lang="en-US" sz="1400"/>
        </a:p>
      </dgm:t>
    </dgm:pt>
    <dgm:pt modelId="{6C8A2AC2-C124-45C1-A7EC-36D04DF38327}">
      <dgm:prSet custT="1"/>
      <dgm:spPr>
        <a:xfrm>
          <a:off x="6102249" y="3603442"/>
          <a:ext cx="4760658" cy="710573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Expansion of the MassHealth benefit to cover recovery support navigators, and recovery coaches </a:t>
          </a:r>
        </a:p>
      </dgm:t>
    </dgm:pt>
    <dgm:pt modelId="{0EB5DD31-F903-40D8-92A3-68FEFCA0635D}" type="parTrans" cxnId="{D799BC1B-F611-4357-A0BF-0973A43744C2}">
      <dgm:prSet/>
      <dgm:spPr/>
      <dgm:t>
        <a:bodyPr/>
        <a:lstStyle/>
        <a:p>
          <a:endParaRPr lang="en-US" sz="1400"/>
        </a:p>
      </dgm:t>
    </dgm:pt>
    <dgm:pt modelId="{0002C4F1-B262-4857-8567-BB8A090A6A51}" type="sibTrans" cxnId="{D799BC1B-F611-4357-A0BF-0973A43744C2}">
      <dgm:prSet custT="1"/>
      <dgm:spPr/>
      <dgm:t>
        <a:bodyPr/>
        <a:lstStyle/>
        <a:p>
          <a:endParaRPr lang="en-US" sz="1400"/>
        </a:p>
      </dgm:t>
    </dgm:pt>
    <dgm:pt modelId="{201D8CD7-C1E5-423B-9B64-7AAA0F8E2146}">
      <dgm:prSet custT="1"/>
      <dgm:spPr>
        <a:xfrm>
          <a:off x="6097069" y="4471912"/>
          <a:ext cx="4760658" cy="710573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Increased investment in Medication Assisted Treatment and critical time intervention for homeless and </a:t>
          </a:r>
          <a:r>
            <a:rPr lang="en-US" sz="14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justice involved individuals </a:t>
          </a:r>
          <a:endParaRPr lang="en-US" sz="1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ADFA36A-1EB3-4CA4-B3F9-E529A2F15A6D}" type="parTrans" cxnId="{1B948AB6-6BC8-47F4-A13F-FB0570B80A06}">
      <dgm:prSet/>
      <dgm:spPr/>
      <dgm:t>
        <a:bodyPr/>
        <a:lstStyle/>
        <a:p>
          <a:endParaRPr lang="en-US" sz="1400"/>
        </a:p>
      </dgm:t>
    </dgm:pt>
    <dgm:pt modelId="{718BBE1B-2DBB-45EC-AA4F-8B428C283FAA}" type="sibTrans" cxnId="{1B948AB6-6BC8-47F4-A13F-FB0570B80A06}">
      <dgm:prSet custT="1"/>
      <dgm:spPr/>
      <dgm:t>
        <a:bodyPr/>
        <a:lstStyle/>
        <a:p>
          <a:endParaRPr lang="en-US" sz="1400"/>
        </a:p>
      </dgm:t>
    </dgm:pt>
    <dgm:pt modelId="{9D58275C-6DEF-4BC1-B33C-BEDC8A715573}">
      <dgm:prSet custT="1"/>
      <dgm:spPr>
        <a:xfrm>
          <a:off x="6126806" y="5373717"/>
          <a:ext cx="4760658" cy="710573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MassHealth and the Department of Public Health will adopt a standardized American Society of Addiction Medicine (ASAM) assessment across all SUD providers </a:t>
          </a:r>
        </a:p>
      </dgm:t>
    </dgm:pt>
    <dgm:pt modelId="{2D060FFF-63E8-4C42-B06A-D566D4E9222E}" type="parTrans" cxnId="{92009000-CF85-46BE-B32B-D69303F88C4F}">
      <dgm:prSet/>
      <dgm:spPr/>
      <dgm:t>
        <a:bodyPr/>
        <a:lstStyle/>
        <a:p>
          <a:endParaRPr lang="en-US" sz="1400"/>
        </a:p>
      </dgm:t>
    </dgm:pt>
    <dgm:pt modelId="{73762308-196E-4675-AD22-9AD57D936C19}" type="sibTrans" cxnId="{92009000-CF85-46BE-B32B-D69303F88C4F}">
      <dgm:prSet/>
      <dgm:spPr/>
      <dgm:t>
        <a:bodyPr/>
        <a:lstStyle/>
        <a:p>
          <a:endParaRPr lang="en-US" sz="1400"/>
        </a:p>
      </dgm:t>
    </dgm:pt>
    <dgm:pt modelId="{F4C9767B-87ED-47B7-8E8D-3969A060297F}" type="pres">
      <dgm:prSet presAssocID="{0991D7FF-1DF0-4160-994A-FA2F76B79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F19BE6-8D2D-4A0F-8224-C86016B440B6}" type="pres">
      <dgm:prSet presAssocID="{5236EB83-5933-4C84-81DA-965C47F3684E}" presName="root1" presStyleCnt="0"/>
      <dgm:spPr/>
    </dgm:pt>
    <dgm:pt modelId="{02FCD6FD-50E9-4C26-96E9-2EBF4C326106}" type="pres">
      <dgm:prSet presAssocID="{5236EB83-5933-4C84-81DA-965C47F3684E}" presName="LevelOneTextNode" presStyleLbl="node0" presStyleIdx="0" presStyleCnt="6" custScaleX="55072" custLinFactY="62090" custLinFactNeighborX="-786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4D27A-C97A-45FB-A943-893E2FD45429}" type="pres">
      <dgm:prSet presAssocID="{5236EB83-5933-4C84-81DA-965C47F3684E}" presName="level2hierChild" presStyleCnt="0"/>
      <dgm:spPr/>
    </dgm:pt>
    <dgm:pt modelId="{2D17070C-D68F-464B-AC26-4EFF73116606}" type="pres">
      <dgm:prSet presAssocID="{F5E69D93-899A-4D12-8638-ED3257F6C784}" presName="root1" presStyleCnt="0"/>
      <dgm:spPr/>
    </dgm:pt>
    <dgm:pt modelId="{54A300E1-B0C3-4FE9-88F9-6B92E44DC564}" type="pres">
      <dgm:prSet presAssocID="{F5E69D93-899A-4D12-8638-ED3257F6C784}" presName="LevelOneTextNode" presStyleLbl="node0" presStyleIdx="1" presStyleCnt="6" custScaleX="52568" custLinFactNeighborX="-7419" custLinFactNeighborY="47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48390D-64DF-4EBE-8C8A-B697DA84DECA}" type="pres">
      <dgm:prSet presAssocID="{F5E69D93-899A-4D12-8638-ED3257F6C784}" presName="level2hierChild" presStyleCnt="0"/>
      <dgm:spPr/>
    </dgm:pt>
    <dgm:pt modelId="{2905514C-B851-45D8-B100-BEC500594848}" type="pres">
      <dgm:prSet presAssocID="{30828B62-B800-4713-88EC-D39F91999F80}" presName="root1" presStyleCnt="0"/>
      <dgm:spPr/>
    </dgm:pt>
    <dgm:pt modelId="{EB56D14A-286F-411F-863D-D2E0676D54CE}" type="pres">
      <dgm:prSet presAssocID="{30828B62-B800-4713-88EC-D39F91999F80}" presName="LevelOneTextNode" presStyleLbl="node0" presStyleIdx="2" presStyleCnt="6" custScaleX="120391" custScaleY="35939" custLinFactNeighborX="59897" custLinFactNeighborY="-94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B4AFA0-5F12-4954-82E1-91D174DF22A3}" type="pres">
      <dgm:prSet presAssocID="{30828B62-B800-4713-88EC-D39F91999F80}" presName="level2hierChild" presStyleCnt="0"/>
      <dgm:spPr/>
    </dgm:pt>
    <dgm:pt modelId="{01B4E1C9-4793-4251-A701-7B0AE0DA4629}" type="pres">
      <dgm:prSet presAssocID="{6C8A2AC2-C124-45C1-A7EC-36D04DF38327}" presName="root1" presStyleCnt="0"/>
      <dgm:spPr/>
    </dgm:pt>
    <dgm:pt modelId="{B0864D1E-A339-4479-946F-82147E865125}" type="pres">
      <dgm:prSet presAssocID="{6C8A2AC2-C124-45C1-A7EC-36D04DF38327}" presName="LevelOneTextNode" presStyleLbl="node0" presStyleIdx="3" presStyleCnt="6" custScaleX="120391" custScaleY="35939" custLinFactNeighborX="60794" custLinFactNeighborY="-98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7302A4-21D5-427B-9DA2-F66C04340C58}" type="pres">
      <dgm:prSet presAssocID="{6C8A2AC2-C124-45C1-A7EC-36D04DF38327}" presName="level2hierChild" presStyleCnt="0"/>
      <dgm:spPr/>
    </dgm:pt>
    <dgm:pt modelId="{1613D19B-6047-476E-A3AF-04D163A189A0}" type="pres">
      <dgm:prSet presAssocID="{201D8CD7-C1E5-423B-9B64-7AAA0F8E2146}" presName="root1" presStyleCnt="0"/>
      <dgm:spPr/>
    </dgm:pt>
    <dgm:pt modelId="{E6B17FA2-048F-4AA0-83F2-350117C08345}" type="pres">
      <dgm:prSet presAssocID="{201D8CD7-C1E5-423B-9B64-7AAA0F8E2146}" presName="LevelOneTextNode" presStyleLbl="node0" presStyleIdx="4" presStyleCnt="6" custScaleX="120391" custScaleY="35939" custLinFactY="-5729" custLinFactNeighborX="6066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83478-02D8-4C39-B0D0-9B6220EB6714}" type="pres">
      <dgm:prSet presAssocID="{201D8CD7-C1E5-423B-9B64-7AAA0F8E2146}" presName="level2hierChild" presStyleCnt="0"/>
      <dgm:spPr/>
    </dgm:pt>
    <dgm:pt modelId="{7C9EB61E-4A69-4B6D-AC46-75FC25AB7321}" type="pres">
      <dgm:prSet presAssocID="{9D58275C-6DEF-4BC1-B33C-BEDC8A715573}" presName="root1" presStyleCnt="0"/>
      <dgm:spPr/>
    </dgm:pt>
    <dgm:pt modelId="{C3E1B01E-1C7B-4A5E-9B06-DBDBEBC088A8}" type="pres">
      <dgm:prSet presAssocID="{9D58275C-6DEF-4BC1-B33C-BEDC8A715573}" presName="LevelOneTextNode" presStyleLbl="node0" presStyleIdx="5" presStyleCnt="6" custScaleX="120391" custScaleY="35939" custLinFactY="-11057" custLinFactNeighborX="614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C9009-B6BA-4F6E-9780-8818BA2BCD3D}" type="pres">
      <dgm:prSet presAssocID="{9D58275C-6DEF-4BC1-B33C-BEDC8A715573}" presName="level2hierChild" presStyleCnt="0"/>
      <dgm:spPr/>
    </dgm:pt>
  </dgm:ptLst>
  <dgm:cxnLst>
    <dgm:cxn modelId="{3F43F41F-FF85-4B54-8BB1-1CF457410D5A}" srcId="{0991D7FF-1DF0-4160-994A-FA2F76B79ED8}" destId="{30828B62-B800-4713-88EC-D39F91999F80}" srcOrd="2" destOrd="0" parTransId="{8770D312-61B6-4726-8417-94701F494163}" sibTransId="{C5304A35-EBF8-4F26-99AD-9EAB213428B7}"/>
    <dgm:cxn modelId="{1ACFE013-3F73-4D20-95DC-CCF2BD1700A2}" type="presOf" srcId="{201D8CD7-C1E5-423B-9B64-7AAA0F8E2146}" destId="{E6B17FA2-048F-4AA0-83F2-350117C08345}" srcOrd="0" destOrd="0" presId="urn:microsoft.com/office/officeart/2005/8/layout/hierarchy2"/>
    <dgm:cxn modelId="{D799BC1B-F611-4357-A0BF-0973A43744C2}" srcId="{0991D7FF-1DF0-4160-994A-FA2F76B79ED8}" destId="{6C8A2AC2-C124-45C1-A7EC-36D04DF38327}" srcOrd="3" destOrd="0" parTransId="{0EB5DD31-F903-40D8-92A3-68FEFCA0635D}" sibTransId="{0002C4F1-B262-4857-8567-BB8A090A6A51}"/>
    <dgm:cxn modelId="{6525DCE1-5EE8-40B8-A3DF-B68ABDCDAE21}" srcId="{0991D7FF-1DF0-4160-994A-FA2F76B79ED8}" destId="{5236EB83-5933-4C84-81DA-965C47F3684E}" srcOrd="0" destOrd="0" parTransId="{FD768666-3B8F-4BA8-9DFD-FFF32CFDD8A3}" sibTransId="{51B47198-A126-41F9-BBB6-0862D910CFF2}"/>
    <dgm:cxn modelId="{A347309A-F285-41F8-AA53-CA563F3F6DFF}" type="presOf" srcId="{5236EB83-5933-4C84-81DA-965C47F3684E}" destId="{02FCD6FD-50E9-4C26-96E9-2EBF4C326106}" srcOrd="0" destOrd="0" presId="urn:microsoft.com/office/officeart/2005/8/layout/hierarchy2"/>
    <dgm:cxn modelId="{92009000-CF85-46BE-B32B-D69303F88C4F}" srcId="{0991D7FF-1DF0-4160-994A-FA2F76B79ED8}" destId="{9D58275C-6DEF-4BC1-B33C-BEDC8A715573}" srcOrd="5" destOrd="0" parTransId="{2D060FFF-63E8-4C42-B06A-D566D4E9222E}" sibTransId="{73762308-196E-4675-AD22-9AD57D936C19}"/>
    <dgm:cxn modelId="{54ECC626-30AF-4905-B82F-1125DA2DB323}" type="presOf" srcId="{6C8A2AC2-C124-45C1-A7EC-36D04DF38327}" destId="{B0864D1E-A339-4479-946F-82147E865125}" srcOrd="0" destOrd="0" presId="urn:microsoft.com/office/officeart/2005/8/layout/hierarchy2"/>
    <dgm:cxn modelId="{D40FDE75-CFBE-4CF4-BE47-80E76DEE7806}" type="presOf" srcId="{30828B62-B800-4713-88EC-D39F91999F80}" destId="{EB56D14A-286F-411F-863D-D2E0676D54CE}" srcOrd="0" destOrd="0" presId="urn:microsoft.com/office/officeart/2005/8/layout/hierarchy2"/>
    <dgm:cxn modelId="{3AE2B9E6-E4A1-4EEA-9D1B-641A2B25C8D1}" srcId="{0991D7FF-1DF0-4160-994A-FA2F76B79ED8}" destId="{F5E69D93-899A-4D12-8638-ED3257F6C784}" srcOrd="1" destOrd="0" parTransId="{252FE422-418E-4706-9164-A742B8D77902}" sibTransId="{4BD6490A-E785-4D78-A8C6-47A694A50B29}"/>
    <dgm:cxn modelId="{72BB8234-29BA-458B-B0A9-07B744A41DD2}" type="presOf" srcId="{F5E69D93-899A-4D12-8638-ED3257F6C784}" destId="{54A300E1-B0C3-4FE9-88F9-6B92E44DC564}" srcOrd="0" destOrd="0" presId="urn:microsoft.com/office/officeart/2005/8/layout/hierarchy2"/>
    <dgm:cxn modelId="{1B948AB6-6BC8-47F4-A13F-FB0570B80A06}" srcId="{0991D7FF-1DF0-4160-994A-FA2F76B79ED8}" destId="{201D8CD7-C1E5-423B-9B64-7AAA0F8E2146}" srcOrd="4" destOrd="0" parTransId="{4ADFA36A-1EB3-4CA4-B3F9-E529A2F15A6D}" sibTransId="{718BBE1B-2DBB-45EC-AA4F-8B428C283FAA}"/>
    <dgm:cxn modelId="{54E6D42D-5278-4A77-B5BD-BF7445C0644C}" type="presOf" srcId="{9D58275C-6DEF-4BC1-B33C-BEDC8A715573}" destId="{C3E1B01E-1C7B-4A5E-9B06-DBDBEBC088A8}" srcOrd="0" destOrd="0" presId="urn:microsoft.com/office/officeart/2005/8/layout/hierarchy2"/>
    <dgm:cxn modelId="{6C08B1E4-E1EF-41C2-8A9A-F6ABE660B357}" type="presOf" srcId="{0991D7FF-1DF0-4160-994A-FA2F76B79ED8}" destId="{F4C9767B-87ED-47B7-8E8D-3969A060297F}" srcOrd="0" destOrd="0" presId="urn:microsoft.com/office/officeart/2005/8/layout/hierarchy2"/>
    <dgm:cxn modelId="{94C11F69-90F7-4570-A24B-2C3099C8941E}" type="presParOf" srcId="{F4C9767B-87ED-47B7-8E8D-3969A060297F}" destId="{85F19BE6-8D2D-4A0F-8224-C86016B440B6}" srcOrd="0" destOrd="0" presId="urn:microsoft.com/office/officeart/2005/8/layout/hierarchy2"/>
    <dgm:cxn modelId="{9E3042E2-B2E5-400A-9212-448E16874A81}" type="presParOf" srcId="{85F19BE6-8D2D-4A0F-8224-C86016B440B6}" destId="{02FCD6FD-50E9-4C26-96E9-2EBF4C326106}" srcOrd="0" destOrd="0" presId="urn:microsoft.com/office/officeart/2005/8/layout/hierarchy2"/>
    <dgm:cxn modelId="{2D740E97-4379-4E3A-B5FF-37A4FA746D34}" type="presParOf" srcId="{85F19BE6-8D2D-4A0F-8224-C86016B440B6}" destId="{98E4D27A-C97A-45FB-A943-893E2FD45429}" srcOrd="1" destOrd="0" presId="urn:microsoft.com/office/officeart/2005/8/layout/hierarchy2"/>
    <dgm:cxn modelId="{3956312C-F292-410D-BC2A-68CE9B55C987}" type="presParOf" srcId="{F4C9767B-87ED-47B7-8E8D-3969A060297F}" destId="{2D17070C-D68F-464B-AC26-4EFF73116606}" srcOrd="1" destOrd="0" presId="urn:microsoft.com/office/officeart/2005/8/layout/hierarchy2"/>
    <dgm:cxn modelId="{9D78B842-5DE8-4F2B-9D1B-6ABE2A41CE88}" type="presParOf" srcId="{2D17070C-D68F-464B-AC26-4EFF73116606}" destId="{54A300E1-B0C3-4FE9-88F9-6B92E44DC564}" srcOrd="0" destOrd="0" presId="urn:microsoft.com/office/officeart/2005/8/layout/hierarchy2"/>
    <dgm:cxn modelId="{E9585B64-527B-47B8-A11C-97A6BE8D20AE}" type="presParOf" srcId="{2D17070C-D68F-464B-AC26-4EFF73116606}" destId="{4648390D-64DF-4EBE-8C8A-B697DA84DECA}" srcOrd="1" destOrd="0" presId="urn:microsoft.com/office/officeart/2005/8/layout/hierarchy2"/>
    <dgm:cxn modelId="{F7228F3C-9F3C-4AC6-A56F-12A883182DAE}" type="presParOf" srcId="{F4C9767B-87ED-47B7-8E8D-3969A060297F}" destId="{2905514C-B851-45D8-B100-BEC500594848}" srcOrd="2" destOrd="0" presId="urn:microsoft.com/office/officeart/2005/8/layout/hierarchy2"/>
    <dgm:cxn modelId="{07DFF4A1-FF08-4E7B-9D34-3A862A34A889}" type="presParOf" srcId="{2905514C-B851-45D8-B100-BEC500594848}" destId="{EB56D14A-286F-411F-863D-D2E0676D54CE}" srcOrd="0" destOrd="0" presId="urn:microsoft.com/office/officeart/2005/8/layout/hierarchy2"/>
    <dgm:cxn modelId="{6B34704F-6A0D-4128-A2CF-BF929D756E03}" type="presParOf" srcId="{2905514C-B851-45D8-B100-BEC500594848}" destId="{30B4AFA0-5F12-4954-82E1-91D174DF22A3}" srcOrd="1" destOrd="0" presId="urn:microsoft.com/office/officeart/2005/8/layout/hierarchy2"/>
    <dgm:cxn modelId="{15DE7E7A-2946-437A-A2F9-B14AF4B9CE62}" type="presParOf" srcId="{F4C9767B-87ED-47B7-8E8D-3969A060297F}" destId="{01B4E1C9-4793-4251-A701-7B0AE0DA4629}" srcOrd="3" destOrd="0" presId="urn:microsoft.com/office/officeart/2005/8/layout/hierarchy2"/>
    <dgm:cxn modelId="{80C2150A-45A6-4461-898B-6DC72FF27478}" type="presParOf" srcId="{01B4E1C9-4793-4251-A701-7B0AE0DA4629}" destId="{B0864D1E-A339-4479-946F-82147E865125}" srcOrd="0" destOrd="0" presId="urn:microsoft.com/office/officeart/2005/8/layout/hierarchy2"/>
    <dgm:cxn modelId="{45CB7D58-C544-4B11-BA0A-E9D836C091C1}" type="presParOf" srcId="{01B4E1C9-4793-4251-A701-7B0AE0DA4629}" destId="{A57302A4-21D5-427B-9DA2-F66C04340C58}" srcOrd="1" destOrd="0" presId="urn:microsoft.com/office/officeart/2005/8/layout/hierarchy2"/>
    <dgm:cxn modelId="{E3F90025-1E44-4C25-99B1-68C94BE552AC}" type="presParOf" srcId="{F4C9767B-87ED-47B7-8E8D-3969A060297F}" destId="{1613D19B-6047-476E-A3AF-04D163A189A0}" srcOrd="4" destOrd="0" presId="urn:microsoft.com/office/officeart/2005/8/layout/hierarchy2"/>
    <dgm:cxn modelId="{1D6A5085-5C59-48B7-8784-BD70EC7532A3}" type="presParOf" srcId="{1613D19B-6047-476E-A3AF-04D163A189A0}" destId="{E6B17FA2-048F-4AA0-83F2-350117C08345}" srcOrd="0" destOrd="0" presId="urn:microsoft.com/office/officeart/2005/8/layout/hierarchy2"/>
    <dgm:cxn modelId="{978135FB-8CCE-418D-9E3C-41E908EA5435}" type="presParOf" srcId="{1613D19B-6047-476E-A3AF-04D163A189A0}" destId="{3E083478-02D8-4C39-B0D0-9B6220EB6714}" srcOrd="1" destOrd="0" presId="urn:microsoft.com/office/officeart/2005/8/layout/hierarchy2"/>
    <dgm:cxn modelId="{5951F775-2DBD-432F-AC71-3AD1DD312C4C}" type="presParOf" srcId="{F4C9767B-87ED-47B7-8E8D-3969A060297F}" destId="{7C9EB61E-4A69-4B6D-AC46-75FC25AB7321}" srcOrd="5" destOrd="0" presId="urn:microsoft.com/office/officeart/2005/8/layout/hierarchy2"/>
    <dgm:cxn modelId="{6AA0B8F4-3FAD-4226-A123-0304175EB139}" type="presParOf" srcId="{7C9EB61E-4A69-4B6D-AC46-75FC25AB7321}" destId="{C3E1B01E-1C7B-4A5E-9B06-DBDBEBC088A8}" srcOrd="0" destOrd="0" presId="urn:microsoft.com/office/officeart/2005/8/layout/hierarchy2"/>
    <dgm:cxn modelId="{00554D83-3E34-478B-8257-FD9AE71E8AC8}" type="presParOf" srcId="{7C9EB61E-4A69-4B6D-AC46-75FC25AB7321}" destId="{8C9C9009-B6BA-4F6E-9780-8818BA2BCD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CD6FD-50E9-4C26-96E9-2EBF4C326106}">
      <dsp:nvSpPr>
        <dsp:cNvPr id="0" name=""/>
        <dsp:cNvSpPr/>
      </dsp:nvSpPr>
      <dsp:spPr>
        <a:xfrm>
          <a:off x="158355" y="2733419"/>
          <a:ext cx="1857091" cy="1686057"/>
        </a:xfrm>
        <a:prstGeom prst="roundRect">
          <a:avLst>
            <a:gd name="adj" fmla="val 10000"/>
          </a:avLst>
        </a:prstGeo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Moves Residential Rehabilitation Services into the MassHealth Benefit</a:t>
          </a:r>
        </a:p>
      </dsp:txBody>
      <dsp:txXfrm>
        <a:off x="207738" y="2782802"/>
        <a:ext cx="1758325" cy="1587291"/>
      </dsp:txXfrm>
    </dsp:sp>
    <dsp:sp modelId="{54A300E1-B0C3-4FE9-88F9-6B92E44DC564}">
      <dsp:nvSpPr>
        <dsp:cNvPr id="0" name=""/>
        <dsp:cNvSpPr/>
      </dsp:nvSpPr>
      <dsp:spPr>
        <a:xfrm>
          <a:off x="2558661" y="2733419"/>
          <a:ext cx="1772653" cy="1686057"/>
        </a:xfrm>
        <a:prstGeom prst="roundRect">
          <a:avLst>
            <a:gd name="adj" fmla="val 10000"/>
          </a:avLst>
        </a:prstGeo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Generates $200 M in new funding over five years for the expansion of Substance Use Disorder (SUD) treatment to address the opioid crisis</a:t>
          </a:r>
        </a:p>
      </dsp:txBody>
      <dsp:txXfrm>
        <a:off x="2608044" y="2782802"/>
        <a:ext cx="1673887" cy="1587291"/>
      </dsp:txXfrm>
    </dsp:sp>
    <dsp:sp modelId="{EB56D14A-286F-411F-863D-D2E0676D54CE}">
      <dsp:nvSpPr>
        <dsp:cNvPr id="0" name=""/>
        <dsp:cNvSpPr/>
      </dsp:nvSpPr>
      <dsp:spPr>
        <a:xfrm>
          <a:off x="4828634" y="2291907"/>
          <a:ext cx="4059723" cy="605952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Additional capacity for 500 residential rehabilitation beds </a:t>
          </a:r>
        </a:p>
      </dsp:txBody>
      <dsp:txXfrm>
        <a:off x="4846382" y="2309655"/>
        <a:ext cx="4024227" cy="570456"/>
      </dsp:txXfrm>
    </dsp:sp>
    <dsp:sp modelId="{B0864D1E-A339-4479-946F-82147E865125}">
      <dsp:nvSpPr>
        <dsp:cNvPr id="0" name=""/>
        <dsp:cNvSpPr/>
      </dsp:nvSpPr>
      <dsp:spPr>
        <a:xfrm>
          <a:off x="4858882" y="3072889"/>
          <a:ext cx="4059723" cy="605952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Expansion of the MassHealth benefit to cover recovery support navigators, and recovery coaches </a:t>
          </a:r>
        </a:p>
      </dsp:txBody>
      <dsp:txXfrm>
        <a:off x="4876630" y="3090637"/>
        <a:ext cx="4024227" cy="570456"/>
      </dsp:txXfrm>
    </dsp:sp>
    <dsp:sp modelId="{E6B17FA2-048F-4AA0-83F2-350117C08345}">
      <dsp:nvSpPr>
        <dsp:cNvPr id="0" name=""/>
        <dsp:cNvSpPr/>
      </dsp:nvSpPr>
      <dsp:spPr>
        <a:xfrm>
          <a:off x="4854464" y="3813490"/>
          <a:ext cx="4059723" cy="605952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Increased investment in Medication Assisted Treatment and critical time intervention for homeless and </a:t>
          </a:r>
          <a:r>
            <a:rPr lang="en-US" sz="14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justice involved individuals </a:t>
          </a:r>
          <a:endParaRPr lang="en-US" sz="1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872212" y="3831238"/>
        <a:ext cx="4024227" cy="570456"/>
      </dsp:txXfrm>
    </dsp:sp>
    <dsp:sp modelId="{C3E1B01E-1C7B-4A5E-9B06-DBDBEBC088A8}">
      <dsp:nvSpPr>
        <dsp:cNvPr id="0" name=""/>
        <dsp:cNvSpPr/>
      </dsp:nvSpPr>
      <dsp:spPr>
        <a:xfrm>
          <a:off x="4879822" y="4582518"/>
          <a:ext cx="4059723" cy="605952"/>
        </a:xfrm>
        <a:prstGeom prst="roundRect">
          <a:avLst>
            <a:gd name="adj" fmla="val 10000"/>
          </a:avLst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MassHealth and the Department of Public Health will adopt a standardized American Society of Addiction Medicine (ASAM) assessment across all SUD providers </a:t>
          </a:r>
        </a:p>
      </dsp:txBody>
      <dsp:txXfrm>
        <a:off x="4897570" y="4600266"/>
        <a:ext cx="4024227" cy="57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D7D1AB0-8B82-4624-89F7-D9E30BD087B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11D8588-45D3-4A72-B4AB-6B1234C33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852442" y="8505914"/>
            <a:ext cx="86847" cy="18897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55018" indent="-29039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61567" indent="-2323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26194" indent="-2323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90821" indent="-2323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55447" indent="-232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20073" indent="-232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84700" indent="-232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49327" indent="-232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82D0B-2745-43F5-A242-79DE1EE6F40C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592138"/>
            <a:ext cx="5546725" cy="4159250"/>
          </a:xfrm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3263" y="4766066"/>
            <a:ext cx="6348290" cy="25196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1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ACOs:</a:t>
            </a:r>
          </a:p>
          <a:p>
            <a:pPr marL="170986" indent="-170986">
              <a:buFont typeface="Arial" panose="020B0604020202020204" pitchFamily="34" charset="0"/>
              <a:buChar char="•"/>
            </a:pPr>
            <a:r>
              <a:rPr lang="en-US" dirty="0"/>
              <a:t>Have an enhanced role for primary care,</a:t>
            </a:r>
          </a:p>
          <a:p>
            <a:pPr marL="170986" indent="-170986">
              <a:buFont typeface="Arial" panose="020B0604020202020204" pitchFamily="34" charset="0"/>
              <a:buChar char="•"/>
            </a:pPr>
            <a:r>
              <a:rPr lang="en-US" dirty="0"/>
              <a:t>Are rewarded for value – better cost and outcomes – not volume</a:t>
            </a:r>
          </a:p>
          <a:p>
            <a:pPr marL="170986" indent="-170986">
              <a:buFont typeface="Arial" panose="020B0604020202020204" pitchFamily="34" charset="0"/>
              <a:buChar char="•"/>
            </a:pPr>
            <a:r>
              <a:rPr lang="en-US" dirty="0"/>
              <a:t>Have a major and unique focus on better integrating our members’ physical, behavioral health (BH), and long term services and supports (LTSS) needs, as well as building linkages to social services</a:t>
            </a:r>
            <a:endParaRPr lang="en-US" b="0" dirty="0">
              <a:solidFill>
                <a:srgbClr val="041E42"/>
              </a:solidFill>
            </a:endParaRPr>
          </a:p>
          <a:p>
            <a:pPr defTabSz="911927">
              <a:defRPr/>
            </a:pPr>
            <a:endParaRPr lang="en-US" dirty="0">
              <a:solidFill>
                <a:srgbClr val="041E42"/>
              </a:solidFill>
            </a:endParaRPr>
          </a:p>
          <a:p>
            <a:pPr defTabSz="911927">
              <a:defRPr/>
            </a:pPr>
            <a:endParaRPr lang="en-US" dirty="0">
              <a:solidFill>
                <a:srgbClr val="041E4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9303D-DE55-4260-8DA9-8ABC1E7944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1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FDFA2-4BFD-47E4-8C6A-84A72A411BA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5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6257" y="4913442"/>
            <a:ext cx="5911957" cy="242185"/>
          </a:xfrm>
        </p:spPr>
        <p:txBody>
          <a:bodyPr/>
          <a:lstStyle/>
          <a:p>
            <a:pPr defTabSz="89099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840A-D79C-49D2-8272-0CC0EAE0DE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7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any given year.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54A6-9463-4B91-A892-628DA0000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8" y="4995330"/>
            <a:ext cx="6043334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9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54A6-9463-4B91-A892-628DA0000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8" y="4995330"/>
            <a:ext cx="6043334" cy="246221"/>
          </a:xfrm>
        </p:spPr>
        <p:txBody>
          <a:bodyPr/>
          <a:lstStyle/>
          <a:p>
            <a:pPr marL="0" indent="0" defTabSz="898734">
              <a:lnSpc>
                <a:spcPct val="150000"/>
              </a:lnSpc>
              <a:buFont typeface="+mj-lt"/>
              <a:buNone/>
            </a:pPr>
            <a:r>
              <a:rPr lang="en-US" sz="1400" dirty="0">
                <a:latin typeface="Arial"/>
              </a:rPr>
              <a:t>Talking point </a:t>
            </a:r>
            <a:r>
              <a:rPr lang="mr-IN" sz="1400" dirty="0">
                <a:latin typeface="Arial"/>
              </a:rPr>
              <a:t>–</a:t>
            </a:r>
            <a:r>
              <a:rPr lang="en-US" sz="1400" baseline="0" dirty="0">
                <a:latin typeface="Arial"/>
              </a:rPr>
              <a:t> BH </a:t>
            </a:r>
            <a:r>
              <a:rPr lang="en-US" sz="1400" dirty="0">
                <a:latin typeface="Arial"/>
              </a:rPr>
              <a:t>CP</a:t>
            </a:r>
            <a:r>
              <a:rPr lang="en-US" sz="1400" baseline="0" dirty="0">
                <a:latin typeface="Arial"/>
              </a:rPr>
              <a:t> functions include: </a:t>
            </a:r>
          </a:p>
          <a:p>
            <a:pPr marL="0" indent="0" defTabSz="898734">
              <a:lnSpc>
                <a:spcPct val="150000"/>
              </a:lnSpc>
              <a:buFont typeface="+mj-lt"/>
              <a:buNone/>
            </a:pPr>
            <a:endParaRPr lang="en-US" sz="1400" dirty="0">
              <a:latin typeface="Arial"/>
            </a:endParaRPr>
          </a:p>
          <a:p>
            <a:pPr marL="346025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Outreach and engagement;</a:t>
            </a:r>
          </a:p>
          <a:p>
            <a:pPr marL="346025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Comprehensive assessment and person-centered treatment planning; </a:t>
            </a:r>
          </a:p>
          <a:p>
            <a:pPr marL="346025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Care Coordination &amp; Care Management, including across</a:t>
            </a:r>
          </a:p>
          <a:p>
            <a:pPr marL="802469" lvl="1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Medical</a:t>
            </a:r>
          </a:p>
          <a:p>
            <a:pPr marL="802469" lvl="1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Behavioral Health</a:t>
            </a:r>
          </a:p>
          <a:p>
            <a:pPr marL="802469" lvl="1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Long Term Services and Supports;</a:t>
            </a:r>
          </a:p>
          <a:p>
            <a:pPr marL="346025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Care Transitions;</a:t>
            </a:r>
          </a:p>
          <a:p>
            <a:pPr marL="346025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Medication Reconciliation;</a:t>
            </a:r>
          </a:p>
          <a:p>
            <a:pPr marL="346025" indent="-346025" defTabSz="898734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Arial"/>
              </a:rPr>
              <a:t>Health and Wellness Coaching; and</a:t>
            </a:r>
          </a:p>
          <a:p>
            <a:pPr marL="339970" indent="-339970" defTabSz="905238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Connection to Social Services and Community Resources, including Flexible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3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" y="1625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93798" y="4879406"/>
            <a:ext cx="5036085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798" y="2648245"/>
            <a:ext cx="5539245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798" y="3770661"/>
            <a:ext cx="5539245" cy="215444"/>
          </a:xfrm>
        </p:spPr>
        <p:txBody>
          <a:bodyPr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itleTopPlaceholder"/>
          <p:cNvSpPr>
            <a:spLocks noChangeArrowheads="1"/>
          </p:cNvSpPr>
          <p:nvPr/>
        </p:nvSpPr>
        <p:spPr bwMode="ltGray">
          <a:xfrm>
            <a:off x="2125655" y="3245971"/>
            <a:ext cx="2125653" cy="436455"/>
          </a:xfrm>
          <a:prstGeom prst="rect">
            <a:avLst/>
          </a:prstGeom>
          <a:solidFill>
            <a:schemeClr val="accent4">
              <a:alpha val="77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itleTopPlaceholder"/>
          <p:cNvSpPr>
            <a:spLocks noChangeArrowheads="1"/>
          </p:cNvSpPr>
          <p:nvPr/>
        </p:nvSpPr>
        <p:spPr bwMode="ltGray">
          <a:xfrm>
            <a:off x="2" y="3245971"/>
            <a:ext cx="2125653" cy="436455"/>
          </a:xfrm>
          <a:prstGeom prst="rect">
            <a:avLst/>
          </a:prstGeom>
          <a:solidFill>
            <a:srgbClr val="FFC000">
              <a:alpha val="80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itleTopPlaceholder"/>
          <p:cNvSpPr>
            <a:spLocks noChangeArrowheads="1"/>
          </p:cNvSpPr>
          <p:nvPr/>
        </p:nvSpPr>
        <p:spPr bwMode="ltGray">
          <a:xfrm>
            <a:off x="3886006" y="3246847"/>
            <a:ext cx="5257994" cy="436455"/>
          </a:xfrm>
          <a:prstGeom prst="rect">
            <a:avLst/>
          </a:prstGeom>
          <a:solidFill>
            <a:srgbClr val="009900">
              <a:alpha val="69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8" y="2029607"/>
            <a:ext cx="2075338" cy="2075215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4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0648" y="651601"/>
            <a:ext cx="8401347" cy="7572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71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648" y="317504"/>
            <a:ext cx="8401347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0648" y="1666256"/>
            <a:ext cx="8401347" cy="471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89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95" y="234863"/>
            <a:ext cx="6020740" cy="292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117" y="2440671"/>
            <a:ext cx="4389768" cy="125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8753" tIns="44380" rIns="88753" bIns="44380"/>
          <a:lstStyle>
            <a:lvl1pPr defTabSz="90533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E3E4E3A-A719-6945-8391-26E3F5445B3E}" type="datetimeFigureOut">
              <a:rPr lang="en-US" sz="1837" smtClean="0">
                <a:solidFill>
                  <a:srgbClr val="000000"/>
                </a:solidFill>
              </a:rPr>
              <a:pPr/>
              <a:t>1/22/2018</a:t>
            </a:fld>
            <a:endParaRPr lang="en-US" sz="1837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88753" tIns="44380" rIns="88753" bIns="44380"/>
          <a:lstStyle>
            <a:lvl1pPr defTabSz="90533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sz="1837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88753" tIns="44380" rIns="88753" bIns="44380"/>
          <a:lstStyle>
            <a:lvl1pPr defTabSz="90533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D6E1A9CA-DFDF-864D-BB39-E8E20413833E}" type="slidenum">
              <a:rPr lang="en-US" sz="1837" smtClean="0">
                <a:solidFill>
                  <a:srgbClr val="000000"/>
                </a:solidFill>
              </a:rPr>
              <a:pPr/>
              <a:t>‹#›</a:t>
            </a:fld>
            <a:endParaRPr lang="en-US" sz="183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9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okmar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74638" y="282237"/>
            <a:ext cx="8597900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36728" y="895350"/>
            <a:ext cx="831148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36728" y="1400175"/>
            <a:ext cx="8311487" cy="11900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01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okmar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74638" y="282237"/>
            <a:ext cx="8597900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36728" y="895350"/>
            <a:ext cx="831148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36728" y="1400175"/>
            <a:ext cx="8311487" cy="11900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4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91400" y="6245225"/>
            <a:ext cx="152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A902-F7A8-4A93-B91F-9ADBF2CFE187}" type="slidenum">
              <a:rPr 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0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Title Elements" hidden="1"/>
          <p:cNvGrpSpPr/>
          <p:nvPr userDrawn="1"/>
        </p:nvGrpSpPr>
        <p:grpSpPr>
          <a:xfrm>
            <a:off x="2693808" y="5161569"/>
            <a:ext cx="5225605" cy="1103605"/>
            <a:chOff x="2640013" y="5058815"/>
            <a:chExt cx="5121275" cy="108163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058815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baseline="0" noProof="0">
                  <a:latin typeface="+mn-lt"/>
                </a:rPr>
                <a:t>Document type</a:t>
              </a:r>
              <a:endParaRPr lang="en-US" sz="1428" baseline="0" noProof="0" dirty="0">
                <a:latin typeface="+mn-lt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330943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baseline="0" noProof="0" dirty="0">
                  <a:latin typeface="+mn-lt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2640013" y="5889356"/>
              <a:ext cx="5121275" cy="25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158" eaLnBrk="0" hangingPunct="0"/>
              <a:r>
                <a:rPr lang="en-US" sz="816" baseline="0" noProof="0" dirty="0">
                  <a:latin typeface="+mn-lt"/>
                </a:rPr>
                <a:t>CONFIDENTIAL AND PROPRIETARY</a:t>
              </a:r>
            </a:p>
            <a:p>
              <a:pPr defTabSz="820158" eaLnBrk="0" hangingPunct="0"/>
              <a:r>
                <a:rPr lang="en-US" sz="816" baseline="0" noProof="0" dirty="0">
                  <a:latin typeface="+mn-lt"/>
                </a:rPr>
                <a:t>Any use of this material without specific permission is strictly prohibited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808" y="1777967"/>
            <a:ext cx="5407401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265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8" y="3615959"/>
            <a:ext cx="5407401" cy="219820"/>
          </a:xfrm>
        </p:spPr>
        <p:txBody>
          <a:bodyPr anchor="ctr">
            <a:spAutoFit/>
          </a:bodyPr>
          <a:lstStyle>
            <a:lvl1pPr>
              <a:defRPr sz="1428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95968" y="6593207"/>
            <a:ext cx="548033" cy="259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56954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95968" y="6593207"/>
            <a:ext cx="548033" cy="259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06330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95968" y="6593207"/>
            <a:ext cx="548033" cy="259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49975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7002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95968" y="6593207"/>
            <a:ext cx="548033" cy="259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5715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601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321C262-E058-4E46-8549-DC70F37F8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91166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97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5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8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Gro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5" y="1102302"/>
            <a:ext cx="8207375" cy="1473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179996" indent="-179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91" indent="-179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43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3983" indent="-143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107997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12914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5" y="1102304"/>
            <a:ext cx="8207375" cy="562987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8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176209" lvl="0" indent="-176209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5" y="1665292"/>
            <a:ext cx="8207375" cy="1436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79996" indent="-179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91" indent="-179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37" indent="-143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tabLst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3983" indent="-143996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107997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408493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okmar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74639" y="282239"/>
            <a:ext cx="8597900" cy="292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436730" y="895351"/>
            <a:ext cx="831148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36730" y="1400176"/>
            <a:ext cx="8311487" cy="12311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05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/>
          <a:srcRect l="1526" t="15500" r="821" b="30948"/>
          <a:stretch/>
        </p:blipFill>
        <p:spPr>
          <a:xfrm>
            <a:off x="-9428" y="6639791"/>
            <a:ext cx="9153427" cy="245749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24691" y="1105942"/>
            <a:ext cx="8209991" cy="3268555"/>
            <a:chOff x="124691" y="1105942"/>
            <a:chExt cx="8209991" cy="3268555"/>
          </a:xfrm>
        </p:grpSpPr>
        <p:sp>
          <p:nvSpPr>
            <p:cNvPr id="8" name="Rounded Rectangle 7"/>
            <p:cNvSpPr/>
            <p:nvPr/>
          </p:nvSpPr>
          <p:spPr bwMode="gray">
            <a:xfrm>
              <a:off x="7052513" y="1105942"/>
              <a:ext cx="1282169" cy="1325664"/>
            </a:xfrm>
            <a:prstGeom prst="roundRect">
              <a:avLst/>
            </a:prstGeom>
            <a:solidFill>
              <a:srgbClr val="FFCD3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gray">
            <a:xfrm>
              <a:off x="5549619" y="1777949"/>
              <a:ext cx="1055889" cy="1029725"/>
            </a:xfrm>
            <a:prstGeom prst="roundRect">
              <a:avLst/>
            </a:prstGeom>
            <a:solidFill>
              <a:srgbClr val="4FB94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gray">
            <a:xfrm>
              <a:off x="4291747" y="2471661"/>
              <a:ext cx="1051605" cy="983962"/>
            </a:xfrm>
            <a:prstGeom prst="roundRect">
              <a:avLst/>
            </a:prstGeom>
            <a:solidFill>
              <a:srgbClr val="5E8BF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gray">
            <a:xfrm>
              <a:off x="1533309" y="1355585"/>
              <a:ext cx="1605411" cy="1604710"/>
            </a:xfrm>
            <a:prstGeom prst="roundRect">
              <a:avLst/>
            </a:prstGeom>
            <a:solidFill>
              <a:srgbClr val="5E8BF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gray">
            <a:xfrm>
              <a:off x="651332" y="3564541"/>
              <a:ext cx="850259" cy="809956"/>
            </a:xfrm>
            <a:prstGeom prst="roundRect">
              <a:avLst/>
            </a:prstGeom>
            <a:solidFill>
              <a:srgbClr val="5E8BF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 bwMode="gray">
            <a:xfrm>
              <a:off x="1031094" y="3273868"/>
              <a:ext cx="668883" cy="695651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lowchart: Connector 13"/>
            <p:cNvSpPr/>
            <p:nvPr/>
          </p:nvSpPr>
          <p:spPr bwMode="gray">
            <a:xfrm>
              <a:off x="1320586" y="3694278"/>
              <a:ext cx="362326" cy="345325"/>
            </a:xfrm>
            <a:prstGeom prst="flowChartConnector">
              <a:avLst/>
            </a:prstGeom>
            <a:solidFill>
              <a:srgbClr val="5E8BFF">
                <a:alpha val="4902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53"/>
            <p:cNvSpPr/>
            <p:nvPr/>
          </p:nvSpPr>
          <p:spPr bwMode="ltGray">
            <a:xfrm>
              <a:off x="5149246" y="2557121"/>
              <a:ext cx="259206" cy="269622"/>
            </a:xfrm>
            <a:custGeom>
              <a:avLst/>
              <a:gdLst/>
              <a:ahLst/>
              <a:cxnLst/>
              <a:rect l="l" t="t" r="r" b="b"/>
              <a:pathLst>
                <a:path w="187670" h="195262">
                  <a:moveTo>
                    <a:pt x="0" y="0"/>
                  </a:moveTo>
                  <a:lnTo>
                    <a:pt x="187670" y="0"/>
                  </a:lnTo>
                  <a:lnTo>
                    <a:pt x="187670" y="195262"/>
                  </a:lnTo>
                  <a:lnTo>
                    <a:pt x="0" y="195262"/>
                  </a:lnTo>
                  <a:close/>
                </a:path>
              </a:pathLst>
            </a:custGeom>
            <a:solidFill>
              <a:srgbClr val="D3D4D6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 bwMode="gray">
            <a:xfrm>
              <a:off x="124691" y="1372359"/>
              <a:ext cx="2287259" cy="2354043"/>
            </a:xfrm>
            <a:prstGeom prst="flowChartConnector">
              <a:avLst/>
            </a:prstGeom>
            <a:solidFill>
              <a:srgbClr val="E5E5E1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 bwMode="gray">
            <a:xfrm>
              <a:off x="536775" y="1391436"/>
              <a:ext cx="1208292" cy="1144854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gray">
            <a:xfrm>
              <a:off x="2082161" y="2225119"/>
              <a:ext cx="460945" cy="440743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gray">
            <a:xfrm>
              <a:off x="3322371" y="2300135"/>
              <a:ext cx="1117224" cy="1081669"/>
            </a:xfrm>
            <a:prstGeom prst="flowChartConnector">
              <a:avLst/>
            </a:prstGeom>
            <a:solidFill>
              <a:srgbClr val="E5E5E1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 bwMode="gray">
            <a:xfrm>
              <a:off x="4776689" y="2144775"/>
              <a:ext cx="850941" cy="887868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 bwMode="gray">
            <a:xfrm>
              <a:off x="5144975" y="2681349"/>
              <a:ext cx="460945" cy="440743"/>
            </a:xfrm>
            <a:prstGeom prst="flowChartConnector">
              <a:avLst/>
            </a:prstGeom>
            <a:solidFill>
              <a:srgbClr val="5E8BFF">
                <a:alpha val="4902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 bwMode="gray">
            <a:xfrm>
              <a:off x="6383539" y="1619789"/>
              <a:ext cx="1117224" cy="1081669"/>
            </a:xfrm>
            <a:prstGeom prst="flowChartConnector">
              <a:avLst/>
            </a:prstGeom>
            <a:solidFill>
              <a:srgbClr val="E5E5E1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 bwMode="gray">
            <a:xfrm>
              <a:off x="2206167" y="2729233"/>
              <a:ext cx="1167475" cy="1098675"/>
            </a:xfrm>
            <a:prstGeom prst="roundRect">
              <a:avLst/>
            </a:prstGeom>
            <a:solidFill>
              <a:srgbClr val="E5E5E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 bwMode="gray">
            <a:xfrm>
              <a:off x="3053233" y="2798183"/>
              <a:ext cx="482606" cy="475685"/>
            </a:xfrm>
            <a:prstGeom prst="roundRect">
              <a:avLst/>
            </a:prstGeom>
            <a:solidFill>
              <a:srgbClr val="4FB94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6290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33.xml"/><Relationship Id="rId7" Type="http://schemas.openxmlformats.org/officeDocument/2006/relationships/theme" Target="../theme/theme2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think-cell Slide" r:id="rId33" imgW="360" imgH="360" progId="">
                  <p:embed/>
                </p:oleObj>
              </mc:Choice>
              <mc:Fallback>
                <p:oleObj name="think-cell Slide" r:id="rId33" imgW="360" imgH="36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 userDrawn="1"/>
        </p:nvGrpSpPr>
        <p:grpSpPr bwMode="ltGray">
          <a:xfrm>
            <a:off x="4" y="6565691"/>
            <a:ext cx="9143999" cy="292313"/>
            <a:chOff x="-476250" y="1078229"/>
            <a:chExt cx="9437688" cy="475297"/>
          </a:xfrm>
        </p:grpSpPr>
        <p:sp>
          <p:nvSpPr>
            <p:cNvPr id="59" name="TitleTopPlaceholder"/>
            <p:cNvSpPr>
              <a:spLocks noChangeArrowheads="1"/>
            </p:cNvSpPr>
            <p:nvPr/>
          </p:nvSpPr>
          <p:spPr bwMode="ltGray">
            <a:xfrm>
              <a:off x="1717675" y="1078230"/>
              <a:ext cx="2193925" cy="474345"/>
            </a:xfrm>
            <a:prstGeom prst="rect">
              <a:avLst/>
            </a:prstGeom>
            <a:solidFill>
              <a:schemeClr val="accent4"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0" name="TitleTopPlaceholder"/>
            <p:cNvSpPr>
              <a:spLocks noChangeArrowheads="1"/>
            </p:cNvSpPr>
            <p:nvPr/>
          </p:nvSpPr>
          <p:spPr bwMode="ltGray">
            <a:xfrm>
              <a:off x="-476250" y="1078229"/>
              <a:ext cx="2193925" cy="474345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1" name="TitleTopPlaceholder"/>
            <p:cNvSpPr>
              <a:spLocks noChangeArrowheads="1"/>
            </p:cNvSpPr>
            <p:nvPr/>
          </p:nvSpPr>
          <p:spPr bwMode="ltGray">
            <a:xfrm>
              <a:off x="3534567" y="1079181"/>
              <a:ext cx="5426871" cy="474345"/>
            </a:xfrm>
            <a:prstGeom prst="rect">
              <a:avLst/>
            </a:prstGeom>
            <a:solidFill>
              <a:srgbClr val="009900">
                <a:alpha val="69000"/>
              </a:srgb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6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7" y="234866"/>
            <a:ext cx="805367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5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6" y="542619"/>
            <a:ext cx="8053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74944" y="6089639"/>
            <a:ext cx="8799129" cy="409796"/>
            <a:chOff x="75" y="3897"/>
            <a:chExt cx="689" cy="25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68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68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21895" indent="-621895" defTabSz="913406" fontAlgn="base">
                <a:spcBef>
                  <a:spcPct val="0"/>
                </a:spcBef>
                <a:spcAft>
                  <a:spcPct val="0"/>
                </a:spcAft>
                <a:tabLst>
                  <a:tab pos="625132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8120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7449482" y="275440"/>
            <a:ext cx="769426" cy="1013962"/>
            <a:chOff x="4936" y="176"/>
            <a:chExt cx="475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135225" y="275441"/>
            <a:ext cx="1083673" cy="741845"/>
            <a:chOff x="4750" y="176"/>
            <a:chExt cx="669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161731" y="275439"/>
            <a:ext cx="1066895" cy="212366"/>
            <a:chOff x="7695183" y="285750"/>
            <a:chExt cx="1045592" cy="20813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95183" y="285750"/>
              <a:ext cx="104559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9518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95183" y="493888"/>
              <a:ext cx="104559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381267" y="275438"/>
            <a:ext cx="836962" cy="1333054"/>
            <a:chOff x="6655594" y="273840"/>
            <a:chExt cx="820253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9957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0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 bwMode="auto">
          <a:xfrm>
            <a:off x="8811965" y="6634899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2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3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67" y="135845"/>
            <a:ext cx="629092" cy="629055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defTabSz="913406" rtl="0" eaLnBrk="1" fontAlgn="base" hangingPunct="1">
        <a:spcBef>
          <a:spcPct val="0"/>
        </a:spcBef>
        <a:spcAft>
          <a:spcPct val="0"/>
        </a:spcAft>
        <a:tabLst>
          <a:tab pos="275317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19"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39"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60"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681" algn="l" defTabSz="9134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2" indent="-195962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19" indent="-267220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52" indent="-158712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28" indent="-132801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28" indent="-132801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28" indent="-132801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28" indent="-132801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28" indent="-132801" algn="l" defTabSz="9134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19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39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60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81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00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21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41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360" algn="l" defTabSz="9328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440672"/>
            <a:ext cx="4389768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02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9" y="15390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32898"/>
            <a:ext cx="4726600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auto">
          <a:xfrm>
            <a:off x="1393427" y="6156413"/>
            <a:ext cx="7522187" cy="532235"/>
            <a:chOff x="1365594" y="6033843"/>
            <a:chExt cx="7372005" cy="52164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365594" y="6033843"/>
              <a:ext cx="7372005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2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365594" y="6398517"/>
              <a:ext cx="3935069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78827" indent="-478827" defTabSz="912362">
                <a:tabLst>
                  <a:tab pos="490153" algn="l"/>
                  <a:tab pos="677804" algn="l"/>
                </a:tabLst>
              </a:pPr>
              <a:r>
                <a:rPr lang="en-US" sz="102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781435"/>
            <a:ext cx="4389768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837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08479" y="6623606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2362"/>
            <a:r>
              <a:rPr lang="en-US" sz="1224" baseline="0" noProof="0" dirty="0">
                <a:latin typeface="+mn-lt"/>
                <a:ea typeface="+mn-ea"/>
              </a:rPr>
              <a:t>|</a:t>
            </a:r>
          </a:p>
        </p:txBody>
      </p: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36459" y="296420"/>
            <a:ext cx="788863" cy="1022061"/>
            <a:chOff x="4936" y="176"/>
            <a:chExt cx="487" cy="631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>
                <a:latin typeface="+mn-lt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>
                <a:latin typeface="+mn-lt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>
                <a:latin typeface="+mn-lt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>
                <a:latin typeface="+mn-lt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22221" y="296408"/>
            <a:ext cx="1103112" cy="749943"/>
            <a:chOff x="4750" y="176"/>
            <a:chExt cx="681" cy="463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>
                <a:latin typeface="+mn-lt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>
                <a:latin typeface="+mn-lt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>
                <a:latin typeface="+mn-lt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05786" y="296408"/>
            <a:ext cx="1109828" cy="220474"/>
            <a:chOff x="7653105" y="285750"/>
            <a:chExt cx="1087670" cy="216085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53105" y="285750"/>
              <a:ext cx="10876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362">
                <a:buClr>
                  <a:schemeClr val="tx2"/>
                </a:buClr>
              </a:pPr>
              <a:r>
                <a:rPr lang="en-US" sz="1224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68267" y="296408"/>
            <a:ext cx="857161" cy="1333054"/>
            <a:chOff x="6655594" y="273840"/>
            <a:chExt cx="840048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>
                  <a:latin typeface="+mn-lt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>
                  <a:latin typeface="+mn-lt"/>
                </a:endParaRPr>
              </a:p>
            </p:txBody>
          </p:sp>
        </p:grpSp>
      </p:grpSp>
      <p:sp>
        <p:nvSpPr>
          <p:cNvPr id="6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95968" y="6593207"/>
            <a:ext cx="548033" cy="2599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/>
              <a:pPr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06994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l" defTabSz="912362" rtl="0" eaLnBrk="1" fontAlgn="base" hangingPunct="1">
        <a:spcBef>
          <a:spcPct val="0"/>
        </a:spcBef>
        <a:spcAft>
          <a:spcPct val="0"/>
        </a:spcAft>
        <a:tabLst>
          <a:tab pos="275003" algn="l"/>
        </a:tabLst>
        <a:defRPr sz="1939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5881"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1779"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7667"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3550" algn="l" defTabSz="9123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356" indent="-195739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5881" indent="-266916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039" indent="-158533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5881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1779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7667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3550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29441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5329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1215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27105" algn="l" defTabSz="93177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68" y="176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" y="176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TopPlaceholder"/>
          <p:cNvSpPr>
            <a:spLocks noChangeArrowheads="1"/>
          </p:cNvSpPr>
          <p:nvPr/>
        </p:nvSpPr>
        <p:spPr bwMode="auto">
          <a:xfrm>
            <a:off x="1" y="3245986"/>
            <a:ext cx="2125653" cy="436455"/>
          </a:xfrm>
          <a:prstGeom prst="rect">
            <a:avLst/>
          </a:prstGeom>
          <a:solidFill>
            <a:srgbClr val="FFC000">
              <a:alpha val="80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1876" tIns="45945" rIns="91876" bIns="45945" anchor="ctr"/>
          <a:lstStyle/>
          <a:p>
            <a:pPr defTabSz="930195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TitleTopPlaceholder"/>
          <p:cNvSpPr>
            <a:spLocks noChangeArrowheads="1"/>
          </p:cNvSpPr>
          <p:nvPr/>
        </p:nvSpPr>
        <p:spPr bwMode="auto">
          <a:xfrm>
            <a:off x="3886006" y="3246845"/>
            <a:ext cx="5257994" cy="436455"/>
          </a:xfrm>
          <a:prstGeom prst="rect">
            <a:avLst/>
          </a:prstGeom>
          <a:solidFill>
            <a:srgbClr val="009900">
              <a:alpha val="69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1876" tIns="45945" rIns="91876" bIns="45945" anchor="ctr"/>
          <a:lstStyle/>
          <a:p>
            <a:pPr defTabSz="930195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TitleTopPlaceholder"/>
          <p:cNvSpPr>
            <a:spLocks noChangeArrowheads="1"/>
          </p:cNvSpPr>
          <p:nvPr/>
        </p:nvSpPr>
        <p:spPr bwMode="auto">
          <a:xfrm>
            <a:off x="2125654" y="3245986"/>
            <a:ext cx="2125653" cy="436455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1876" tIns="45945" rIns="91876" bIns="45945" anchor="ctr"/>
          <a:lstStyle/>
          <a:p>
            <a:pPr defTabSz="930195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6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2" y="2029751"/>
            <a:ext cx="2075338" cy="2075215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4"/>
          <p:cNvSpPr txBox="1">
            <a:spLocks noChangeArrowheads="1"/>
          </p:cNvSpPr>
          <p:nvPr/>
        </p:nvSpPr>
        <p:spPr bwMode="auto">
          <a:xfrm>
            <a:off x="2693794" y="3324892"/>
            <a:ext cx="62216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400" kern="0" dirty="0">
              <a:solidFill>
                <a:srgbClr val="002060"/>
              </a:solidFill>
            </a:endParaRPr>
          </a:p>
          <a:p>
            <a:r>
              <a:rPr lang="en-US" sz="2400" kern="0" dirty="0">
                <a:solidFill>
                  <a:srgbClr val="002060"/>
                </a:solidFill>
              </a:rPr>
              <a:t>Executive Office of Health &amp; Human Services</a:t>
            </a:r>
          </a:p>
          <a:p>
            <a:r>
              <a:rPr lang="en-US" sz="2400" kern="0" dirty="0">
                <a:solidFill>
                  <a:srgbClr val="002060"/>
                </a:solidFill>
              </a:rPr>
              <a:t>January 23,2018</a:t>
            </a:r>
          </a:p>
          <a:p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1150203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5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sz="2400" b="1" dirty="0"/>
              <a:t>MassHealth Presentation for </a:t>
            </a:r>
            <a:r>
              <a:rPr lang="en-US" sz="2400" b="1" dirty="0" err="1"/>
              <a:t>PromotePrevent</a:t>
            </a:r>
            <a:r>
              <a:rPr lang="en-US" sz="2400" b="1" dirty="0"/>
              <a:t> </a:t>
            </a:r>
            <a:r>
              <a:rPr lang="en-US" sz="2400" b="1" dirty="0" smtClean="0"/>
              <a:t>Commission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6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53675" cy="307777"/>
          </a:xfrm>
        </p:spPr>
        <p:txBody>
          <a:bodyPr/>
          <a:lstStyle/>
          <a:p>
            <a:r>
              <a:rPr lang="en-US" sz="2000" kern="1200" dirty="0">
                <a:solidFill>
                  <a:srgbClr val="004080"/>
                </a:solidFill>
              </a:rPr>
              <a:t>Overview: Community Partners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319" y="867621"/>
            <a:ext cx="8276861" cy="1885467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marL="650903" lvl="2" indent="-184236" fontAlgn="base">
              <a:spcBef>
                <a:spcPct val="0"/>
              </a:spcBef>
              <a:spcAft>
                <a:spcPts val="1176"/>
              </a:spcAft>
              <a:buClr>
                <a:srgbClr val="00295F"/>
              </a:buClr>
              <a:buSzPct val="125000"/>
              <a:buFont typeface="Arial"/>
              <a:buChar char="▪"/>
              <a:tabLst>
                <a:tab pos="195782" algn="l"/>
              </a:tabLst>
            </a:pPr>
            <a:r>
              <a:rPr lang="en-US" dirty="0">
                <a:solidFill>
                  <a:srgbClr val="5E8BFF">
                    <a:lumMod val="50000"/>
                  </a:srgbClr>
                </a:solidFill>
                <a:latin typeface="Arial"/>
                <a:cs typeface="Arial"/>
              </a:rPr>
              <a:t>Community Partners (CPs) are procured, contracted, and managed by MassHealth.</a:t>
            </a:r>
          </a:p>
          <a:p>
            <a:pPr marL="650903" lvl="2" indent="-184236" fontAlgn="base">
              <a:spcBef>
                <a:spcPct val="0"/>
              </a:spcBef>
              <a:spcAft>
                <a:spcPts val="1176"/>
              </a:spcAft>
              <a:buClr>
                <a:srgbClr val="00295F"/>
              </a:buClr>
              <a:buSzPct val="125000"/>
              <a:buFont typeface="Arial"/>
              <a:buChar char="▪"/>
              <a:tabLst>
                <a:tab pos="195782" algn="l"/>
              </a:tabLst>
            </a:pPr>
            <a:endParaRPr lang="en-US" dirty="0">
              <a:solidFill>
                <a:srgbClr val="5E8BFF">
                  <a:lumMod val="50000"/>
                </a:srgbClr>
              </a:solidFill>
              <a:latin typeface="Arial"/>
              <a:cs typeface="Arial"/>
            </a:endParaRPr>
          </a:p>
          <a:p>
            <a:pPr marL="650903" lvl="2" indent="-184236" fontAlgn="base">
              <a:spcBef>
                <a:spcPct val="0"/>
              </a:spcBef>
              <a:spcAft>
                <a:spcPts val="1176"/>
              </a:spcAft>
              <a:buClr>
                <a:srgbClr val="00295F"/>
              </a:buClr>
              <a:buSzPct val="125000"/>
              <a:buFont typeface="Arial"/>
              <a:buChar char="▪"/>
              <a:tabLst>
                <a:tab pos="195782" algn="l"/>
              </a:tabLst>
            </a:pPr>
            <a:r>
              <a:rPr lang="en-US" dirty="0">
                <a:solidFill>
                  <a:srgbClr val="5E8BFF">
                    <a:lumMod val="50000"/>
                  </a:srgbClr>
                </a:solidFill>
                <a:latin typeface="Arial"/>
                <a:cs typeface="Arial"/>
              </a:rPr>
              <a:t>There are two types of Community Partners:</a:t>
            </a:r>
          </a:p>
          <a:p>
            <a:pPr marL="912994" lvl="2"/>
            <a:endParaRPr lang="en-US" sz="15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16581"/>
              </p:ext>
            </p:extLst>
          </p:nvPr>
        </p:nvGraphicFramePr>
        <p:xfrm>
          <a:off x="1066800" y="2819400"/>
          <a:ext cx="7239000" cy="26272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Behavioral</a:t>
                      </a:r>
                      <a:r>
                        <a:rPr lang="en-US" baseline="0" dirty="0"/>
                        <a:t> Health Community Partner (BH CP)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Long-Term Services and Supports Community</a:t>
                      </a:r>
                      <a:r>
                        <a:rPr lang="en-US" baseline="0" dirty="0"/>
                        <a:t> Partner (LTSS CP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644">
                <a:tc>
                  <a:txBody>
                    <a:bodyPr/>
                    <a:lstStyle/>
                    <a:p>
                      <a:r>
                        <a:rPr lang="en-US" dirty="0"/>
                        <a:t>Responsible for care management</a:t>
                      </a:r>
                      <a:r>
                        <a:rPr lang="en-US" baseline="0" dirty="0"/>
                        <a:t> and coordination for populations with significant BH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LTSS care coordination and navigation to populations with complex LTSS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0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382682" y="918316"/>
            <a:ext cx="1916067" cy="1913874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Behavioral Health Community Partner (BH CP)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505871" y="4352671"/>
            <a:ext cx="1619790" cy="713883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440740" y="4256360"/>
            <a:ext cx="1619790" cy="713883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688480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502" y="234864"/>
            <a:ext cx="8794113" cy="553998"/>
          </a:xfrm>
        </p:spPr>
        <p:txBody>
          <a:bodyPr/>
          <a:lstStyle/>
          <a:p>
            <a:r>
              <a:rPr lang="en-US" sz="1800" u="sng" kern="1200" dirty="0">
                <a:solidFill>
                  <a:srgbClr val="004080"/>
                </a:solidFill>
              </a:rPr>
              <a:t>Behavioral</a:t>
            </a:r>
            <a:r>
              <a:rPr lang="en-US" sz="1800" u="sng" dirty="0">
                <a:solidFill>
                  <a:srgbClr val="0031AE"/>
                </a:solidFill>
              </a:rPr>
              <a:t> </a:t>
            </a:r>
            <a:r>
              <a:rPr lang="en-US" sz="1800" u="sng" kern="1200" dirty="0">
                <a:solidFill>
                  <a:srgbClr val="004080"/>
                </a:solidFill>
              </a:rPr>
              <a:t>Health Community Partners (BH CP): </a:t>
            </a:r>
            <a:r>
              <a:rPr lang="en-US" sz="1800" kern="1200" dirty="0">
                <a:solidFill>
                  <a:srgbClr val="004080"/>
                </a:solidFill>
              </a:rPr>
              <a:t>how it helps </a:t>
            </a:r>
            <a:r>
              <a:rPr lang="en-US" sz="1800" kern="1200" dirty="0" err="1">
                <a:solidFill>
                  <a:srgbClr val="004080"/>
                </a:solidFill>
              </a:rPr>
              <a:t>MassHealth</a:t>
            </a:r>
            <a:r>
              <a:rPr lang="en-US" sz="1800" kern="1200" dirty="0">
                <a:solidFill>
                  <a:srgbClr val="004080"/>
                </a:solidFill>
              </a:rPr>
              <a:t> adult members and family members navigate and coordinate care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3421" y="3945820"/>
            <a:ext cx="796850" cy="449598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PCP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92468" y="3926505"/>
            <a:ext cx="1017957" cy="449598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Medical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Specialists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6171" y="4536458"/>
            <a:ext cx="1413093" cy="575818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Behavioral  health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clinicians</a:t>
            </a:r>
          </a:p>
        </p:txBody>
      </p:sp>
      <p:sp>
        <p:nvSpPr>
          <p:cNvPr id="13" name="Rectangle 8"/>
          <p:cNvSpPr txBox="1"/>
          <p:nvPr/>
        </p:nvSpPr>
        <p:spPr>
          <a:xfrm>
            <a:off x="366172" y="3501318"/>
            <a:ext cx="3265376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/>
              <a:t>MassHealth</a:t>
            </a:r>
            <a:r>
              <a:rPr lang="en-US" sz="1200" b="1" dirty="0"/>
              <a:t> plan </a:t>
            </a:r>
            <a:r>
              <a:rPr lang="en-US" sz="1200" dirty="0"/>
              <a:t>(Accountable Care Organization or Managed Care Organization)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02" y="3387007"/>
            <a:ext cx="3596046" cy="2575394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8"/>
          <p:cNvSpPr txBox="1"/>
          <p:nvPr/>
        </p:nvSpPr>
        <p:spPr>
          <a:xfrm>
            <a:off x="4127441" y="3501318"/>
            <a:ext cx="1768643" cy="5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/>
              <a:t>DMH services or other state agencies  </a:t>
            </a:r>
            <a:r>
              <a:rPr lang="en-US" sz="1200" dirty="0"/>
              <a:t>(as applicable)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0871" y="3387007"/>
            <a:ext cx="2002123" cy="2575394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65443" y="4885386"/>
            <a:ext cx="1238910" cy="435565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DDS services</a:t>
            </a:r>
          </a:p>
        </p:txBody>
      </p:sp>
      <p:sp>
        <p:nvSpPr>
          <p:cNvPr id="31" name="Rectangle 8"/>
          <p:cNvSpPr txBox="1"/>
          <p:nvPr/>
        </p:nvSpPr>
        <p:spPr>
          <a:xfrm>
            <a:off x="6333664" y="3501318"/>
            <a:ext cx="1768643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/>
              <a:t>Social services/ other supports </a:t>
            </a:r>
            <a:r>
              <a:rPr lang="en-US" sz="1200" dirty="0"/>
              <a:t>(as applicable)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07094" y="3387007"/>
            <a:ext cx="2002123" cy="2575394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84013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6499" r="32239" b="5938"/>
          <a:stretch/>
        </p:blipFill>
        <p:spPr bwMode="auto">
          <a:xfrm>
            <a:off x="4149401" y="1131804"/>
            <a:ext cx="382629" cy="8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388155" y="5289700"/>
            <a:ext cx="1166174" cy="501649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Long term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services/ supports</a:t>
            </a:r>
          </a:p>
        </p:txBody>
      </p:sp>
      <p:cxnSp>
        <p:nvCxnSpPr>
          <p:cNvPr id="38" name="Straight Arrow Connector 37"/>
          <p:cNvCxnSpPr>
            <a:endCxn id="4" idx="0"/>
          </p:cNvCxnSpPr>
          <p:nvPr/>
        </p:nvCxnSpPr>
        <p:spPr>
          <a:xfrm flipH="1">
            <a:off x="2037625" y="2868545"/>
            <a:ext cx="2303091" cy="518462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6" idx="0"/>
          </p:cNvCxnSpPr>
          <p:nvPr/>
        </p:nvCxnSpPr>
        <p:spPr>
          <a:xfrm>
            <a:off x="4340716" y="2868545"/>
            <a:ext cx="661217" cy="518462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2" idx="0"/>
          </p:cNvCxnSpPr>
          <p:nvPr/>
        </p:nvCxnSpPr>
        <p:spPr>
          <a:xfrm>
            <a:off x="4340716" y="2868545"/>
            <a:ext cx="2867440" cy="518462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"/>
          <p:cNvSpPr txBox="1"/>
          <p:nvPr/>
        </p:nvSpPr>
        <p:spPr>
          <a:xfrm>
            <a:off x="1054625" y="6146880"/>
            <a:ext cx="6871253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i="1" dirty="0"/>
              <a:t>MassHealth contracts with Accountable Care Organizations (ACOs) and Managed Care Organizations (MCOs) to help manage care. ACOs and MCOs are required to work with BH CPs</a:t>
            </a:r>
          </a:p>
        </p:txBody>
      </p:sp>
      <p:sp>
        <p:nvSpPr>
          <p:cNvPr id="86" name="Rectangle 8"/>
          <p:cNvSpPr txBox="1"/>
          <p:nvPr/>
        </p:nvSpPr>
        <p:spPr>
          <a:xfrm>
            <a:off x="5422128" y="1387068"/>
            <a:ext cx="3636924" cy="13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200" dirty="0"/>
              <a:t>Actively outreach and engage individual/ families</a:t>
            </a:r>
          </a:p>
          <a:p>
            <a:pPr lvl="1"/>
            <a:r>
              <a:rPr lang="en-US" sz="1200" dirty="0"/>
              <a:t>Assess needs, provide options and refer to services</a:t>
            </a:r>
          </a:p>
          <a:p>
            <a:pPr lvl="1"/>
            <a:r>
              <a:rPr lang="en-US" sz="1200" dirty="0"/>
              <a:t>Coordinate with individual and providers to develop and maintain a care plan</a:t>
            </a:r>
          </a:p>
          <a:p>
            <a:pPr lvl="1"/>
            <a:r>
              <a:rPr lang="en-US" sz="1200" dirty="0"/>
              <a:t>Help navigate medical, behavioral health, disability, social services</a:t>
            </a:r>
          </a:p>
        </p:txBody>
      </p:sp>
      <p:sp>
        <p:nvSpPr>
          <p:cNvPr id="87" name="Rectangle 8"/>
          <p:cNvSpPr txBox="1"/>
          <p:nvPr/>
        </p:nvSpPr>
        <p:spPr>
          <a:xfrm>
            <a:off x="5404796" y="1124607"/>
            <a:ext cx="3529244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/>
              <a:t>What the BH CP is doing: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67535" y="3933716"/>
            <a:ext cx="1064013" cy="439592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Prescriptions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25090" y="5276878"/>
            <a:ext cx="874714" cy="521031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Other providers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7625" y="4536458"/>
            <a:ext cx="1535882" cy="575818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Addiction treatment providers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3269" y="5276877"/>
            <a:ext cx="986596" cy="514472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Other specialists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79239" y="4164047"/>
            <a:ext cx="1411640" cy="608134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DMH Programs (e.g. ACCS, Clubhouses, Case Management)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71109" y="4153610"/>
            <a:ext cx="1619790" cy="713883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Social service agencies </a:t>
            </a:r>
            <a:r>
              <a:rPr lang="en-US" sz="1000" dirty="0">
                <a:solidFill>
                  <a:schemeClr val="tx1"/>
                </a:solidFill>
              </a:rPr>
              <a:t>(food/ housing subsidies, social supports)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389661" y="5392383"/>
            <a:ext cx="1190472" cy="435565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MRC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2449" y="1395832"/>
            <a:ext cx="917761" cy="40635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26776"/>
            <a:r>
              <a:rPr lang="en-US" sz="1000" b="1" dirty="0"/>
              <a:t>Eligible member</a:t>
            </a:r>
          </a:p>
        </p:txBody>
      </p:sp>
    </p:spTree>
    <p:extLst>
      <p:ext uri="{BB962C8B-B14F-4D97-AF65-F5344CB8AC3E}">
        <p14:creationId xmlns:p14="http://schemas.microsoft.com/office/powerpoint/2010/main" val="39400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117" y="2440671"/>
            <a:ext cx="4389768" cy="430887"/>
          </a:xfrm>
        </p:spPr>
        <p:txBody>
          <a:bodyPr/>
          <a:lstStyle/>
          <a:p>
            <a:pPr algn="ctr"/>
            <a:r>
              <a:rPr lang="en-US" sz="28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4721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5" y="234863"/>
            <a:ext cx="7976093" cy="615553"/>
          </a:xfrm>
        </p:spPr>
        <p:txBody>
          <a:bodyPr vert="horz" wrap="square" lIns="0" tIns="0" rIns="0" bIns="0" rtlCol="0">
            <a:noAutofit/>
          </a:bodyPr>
          <a:lstStyle/>
          <a:p>
            <a:pPr marL="12435" defTabSz="910241"/>
            <a:r>
              <a:rPr lang="en-US" sz="1800" kern="1200" dirty="0">
                <a:solidFill>
                  <a:srgbClr val="004080"/>
                </a:solidFill>
              </a:rPr>
              <a:t>The following is a list of the entities that have been contracted as </a:t>
            </a:r>
            <a:r>
              <a:rPr lang="en-US" sz="1800" kern="1200" dirty="0" err="1">
                <a:solidFill>
                  <a:srgbClr val="004080"/>
                </a:solidFill>
              </a:rPr>
              <a:t>MassHealth</a:t>
            </a:r>
            <a:r>
              <a:rPr lang="en-US" sz="1800" kern="1200" dirty="0">
                <a:solidFill>
                  <a:srgbClr val="004080"/>
                </a:solidFill>
              </a:rPr>
              <a:t> Behavioral Health Community Partners  (1/2)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90468"/>
              </p:ext>
            </p:extLst>
          </p:nvPr>
        </p:nvGraphicFramePr>
        <p:xfrm>
          <a:off x="174943" y="812018"/>
          <a:ext cx="8838863" cy="519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Document" r:id="rId3" imgW="9283700" imgH="5448300" progId="Word.Document.12">
                  <p:embed/>
                </p:oleObj>
              </mc:Choice>
              <mc:Fallback>
                <p:oleObj name="Document" r:id="rId3" imgW="9283700" imgH="5448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3" y="812018"/>
                        <a:ext cx="8838863" cy="5197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72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27487"/>
              </p:ext>
            </p:extLst>
          </p:nvPr>
        </p:nvGraphicFramePr>
        <p:xfrm>
          <a:off x="174944" y="779897"/>
          <a:ext cx="8659791" cy="598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Document" r:id="rId3" imgW="9283700" imgH="6400800" progId="Word.Document.12">
                  <p:embed/>
                </p:oleObj>
              </mc:Choice>
              <mc:Fallback>
                <p:oleObj name="Document" r:id="rId3" imgW="9283700" imgH="6400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4" y="779897"/>
                        <a:ext cx="8659791" cy="5981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48724" cy="553998"/>
          </a:xfrm>
        </p:spPr>
        <p:txBody>
          <a:bodyPr/>
          <a:lstStyle/>
          <a:p>
            <a:pPr marL="12435" defTabSz="910241"/>
            <a:r>
              <a:rPr lang="en-US" sz="1800" kern="1200" dirty="0">
                <a:solidFill>
                  <a:srgbClr val="004080"/>
                </a:solidFill>
              </a:rPr>
              <a:t>The following is a list of the entities that have been contracted  as  </a:t>
            </a:r>
            <a:r>
              <a:rPr lang="en-US" sz="1800" kern="1200" dirty="0" err="1">
                <a:solidFill>
                  <a:srgbClr val="004080"/>
                </a:solidFill>
              </a:rPr>
              <a:t>MassHealth</a:t>
            </a:r>
            <a:r>
              <a:rPr lang="en-US" sz="1800" kern="1200" dirty="0">
                <a:solidFill>
                  <a:srgbClr val="004080"/>
                </a:solidFill>
              </a:rPr>
              <a:t> Behavioral Health Community Partners  (2/2)</a:t>
            </a:r>
          </a:p>
        </p:txBody>
      </p:sp>
    </p:spTree>
    <p:extLst>
      <p:ext uri="{BB962C8B-B14F-4D97-AF65-F5344CB8AC3E}">
        <p14:creationId xmlns:p14="http://schemas.microsoft.com/office/powerpoint/2010/main" val="315849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8297"/>
            <a:ext cx="8433933" cy="338554"/>
          </a:xfrm>
        </p:spPr>
        <p:txBody>
          <a:bodyPr/>
          <a:lstStyle/>
          <a:p>
            <a:r>
              <a:rPr lang="en-US" sz="2200" dirty="0">
                <a:solidFill>
                  <a:srgbClr val="002060"/>
                </a:solidFill>
              </a:rPr>
              <a:t>MassHealth Payment and Care Delivery Innovation (PCDI)</a:t>
            </a:r>
            <a:endParaRPr lang="en-US" sz="2200" strike="sngStrike" dirty="0">
              <a:solidFill>
                <a:srgbClr val="FF0000"/>
              </a:solidFill>
            </a:endParaRP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7200" y="1419593"/>
            <a:ext cx="5557288" cy="433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The Executive Office of Health and Human Services (EOHHS) is committed to a sustainable, robust MassHealth program for its 1.8 million members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EOHHS is making changes to MassHealth for managed care-eligible members – introducing ACOs and Community Partners (CPs) to emphasize care coordination and member-centric care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ACOs have groups of primary care providers (PCPs) and other providers who work together to improve member care coordination and better meet overall health care needs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Community Partners (CPs) are community-based experts who will provide care coordination services to and connect members with available behavioral health and LTSS services</a:t>
            </a:r>
            <a:r>
              <a:rPr lang="en-US" dirty="0">
                <a:solidFill>
                  <a:srgbClr val="002060"/>
                </a:solidFill>
              </a:rPr>
              <a:t>. CPs will be available to certain members with high needs as determined by MassHealth or the ACO/MCO.  Providers make referrals for consideration. 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4488" y="1419593"/>
            <a:ext cx="2766370" cy="2882773"/>
            <a:chOff x="5896163" y="1483419"/>
            <a:chExt cx="2766370" cy="2882773"/>
          </a:xfrm>
        </p:grpSpPr>
        <p:grpSp>
          <p:nvGrpSpPr>
            <p:cNvPr id="5" name="Group 4"/>
            <p:cNvGrpSpPr/>
            <p:nvPr/>
          </p:nvGrpSpPr>
          <p:grpSpPr>
            <a:xfrm>
              <a:off x="5896163" y="1483419"/>
              <a:ext cx="2766370" cy="2882773"/>
              <a:chOff x="6233080" y="1456749"/>
              <a:chExt cx="2766370" cy="2882773"/>
            </a:xfrm>
          </p:grpSpPr>
          <p:sp>
            <p:nvSpPr>
              <p:cNvPr id="3" name="Donut 2"/>
              <p:cNvSpPr/>
              <p:nvPr/>
            </p:nvSpPr>
            <p:spPr bwMode="gray">
              <a:xfrm>
                <a:off x="6233080" y="1456749"/>
                <a:ext cx="2766370" cy="2882773"/>
              </a:xfrm>
              <a:prstGeom prst="donut">
                <a:avLst/>
              </a:prstGeom>
              <a:solidFill>
                <a:srgbClr val="005F85"/>
              </a:solidFill>
              <a:ln w="19050" algn="ctr">
                <a:solidFill>
                  <a:srgbClr val="005F85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 rot="10800000">
                <a:off x="6998841" y="2847995"/>
                <a:ext cx="983430" cy="486627"/>
              </a:xfrm>
              <a:custGeom>
                <a:avLst/>
                <a:gdLst>
                  <a:gd name="T0" fmla="*/ 324 w 324"/>
                  <a:gd name="T1" fmla="*/ 0 h 151"/>
                  <a:gd name="T2" fmla="*/ 324 w 324"/>
                  <a:gd name="T3" fmla="*/ 151 h 151"/>
                  <a:gd name="T4" fmla="*/ 308 w 324"/>
                  <a:gd name="T5" fmla="*/ 146 h 151"/>
                  <a:gd name="T6" fmla="*/ 308 w 324"/>
                  <a:gd name="T7" fmla="*/ 16 h 151"/>
                  <a:gd name="T8" fmla="*/ 17 w 324"/>
                  <a:gd name="T9" fmla="*/ 16 h 151"/>
                  <a:gd name="T10" fmla="*/ 17 w 324"/>
                  <a:gd name="T11" fmla="*/ 56 h 151"/>
                  <a:gd name="T12" fmla="*/ 0 w 324"/>
                  <a:gd name="T13" fmla="*/ 49 h 151"/>
                  <a:gd name="T14" fmla="*/ 0 w 324"/>
                  <a:gd name="T15" fmla="*/ 0 h 151"/>
                  <a:gd name="T16" fmla="*/ 324 w 324"/>
                  <a:gd name="T1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151">
                    <a:moveTo>
                      <a:pt x="324" y="0"/>
                    </a:moveTo>
                    <a:lnTo>
                      <a:pt x="324" y="151"/>
                    </a:lnTo>
                    <a:lnTo>
                      <a:pt x="308" y="146"/>
                    </a:lnTo>
                    <a:lnTo>
                      <a:pt x="308" y="16"/>
                    </a:lnTo>
                    <a:lnTo>
                      <a:pt x="17" y="16"/>
                    </a:lnTo>
                    <a:lnTo>
                      <a:pt x="17" y="56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2EA939"/>
              </a:solidFill>
              <a:ln w="9525">
                <a:solidFill>
                  <a:srgbClr val="2EA939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511456" y="2194836"/>
              <a:ext cx="2000250" cy="1785370"/>
              <a:chOff x="5934075" y="757238"/>
              <a:chExt cx="1046163" cy="879476"/>
            </a:xfrm>
            <a:solidFill>
              <a:srgbClr val="2EA939"/>
            </a:solidFill>
          </p:grpSpPr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6502400" y="930276"/>
                <a:ext cx="477838" cy="477838"/>
              </a:xfrm>
              <a:custGeom>
                <a:avLst/>
                <a:gdLst>
                  <a:gd name="T0" fmla="*/ 190 w 190"/>
                  <a:gd name="T1" fmla="*/ 89 h 190"/>
                  <a:gd name="T2" fmla="*/ 190 w 190"/>
                  <a:gd name="T3" fmla="*/ 119 h 190"/>
                  <a:gd name="T4" fmla="*/ 185 w 190"/>
                  <a:gd name="T5" fmla="*/ 124 h 190"/>
                  <a:gd name="T6" fmla="*/ 168 w 190"/>
                  <a:gd name="T7" fmla="*/ 124 h 190"/>
                  <a:gd name="T8" fmla="*/ 158 w 190"/>
                  <a:gd name="T9" fmla="*/ 148 h 190"/>
                  <a:gd name="T10" fmla="*/ 170 w 190"/>
                  <a:gd name="T11" fmla="*/ 160 h 190"/>
                  <a:gd name="T12" fmla="*/ 170 w 190"/>
                  <a:gd name="T13" fmla="*/ 167 h 190"/>
                  <a:gd name="T14" fmla="*/ 149 w 190"/>
                  <a:gd name="T15" fmla="*/ 188 h 190"/>
                  <a:gd name="T16" fmla="*/ 143 w 190"/>
                  <a:gd name="T17" fmla="*/ 188 h 190"/>
                  <a:gd name="T18" fmla="*/ 130 w 190"/>
                  <a:gd name="T19" fmla="*/ 176 h 190"/>
                  <a:gd name="T20" fmla="*/ 117 w 190"/>
                  <a:gd name="T21" fmla="*/ 182 h 190"/>
                  <a:gd name="T22" fmla="*/ 114 w 190"/>
                  <a:gd name="T23" fmla="*/ 158 h 190"/>
                  <a:gd name="T24" fmla="*/ 148 w 190"/>
                  <a:gd name="T25" fmla="*/ 104 h 190"/>
                  <a:gd name="T26" fmla="*/ 86 w 190"/>
                  <a:gd name="T27" fmla="*/ 43 h 190"/>
                  <a:gd name="T28" fmla="*/ 35 w 190"/>
                  <a:gd name="T29" fmla="*/ 71 h 190"/>
                  <a:gd name="T30" fmla="*/ 11 w 190"/>
                  <a:gd name="T31" fmla="*/ 66 h 190"/>
                  <a:gd name="T32" fmla="*/ 14 w 190"/>
                  <a:gd name="T33" fmla="*/ 60 h 190"/>
                  <a:gd name="T34" fmla="*/ 2 w 190"/>
                  <a:gd name="T35" fmla="*/ 48 h 190"/>
                  <a:gd name="T36" fmla="*/ 2 w 190"/>
                  <a:gd name="T37" fmla="*/ 41 h 190"/>
                  <a:gd name="T38" fmla="*/ 23 w 190"/>
                  <a:gd name="T39" fmla="*/ 20 h 190"/>
                  <a:gd name="T40" fmla="*/ 30 w 190"/>
                  <a:gd name="T41" fmla="*/ 20 h 190"/>
                  <a:gd name="T42" fmla="*/ 42 w 190"/>
                  <a:gd name="T43" fmla="*/ 32 h 190"/>
                  <a:gd name="T44" fmla="*/ 67 w 190"/>
                  <a:gd name="T45" fmla="*/ 22 h 190"/>
                  <a:gd name="T46" fmla="*/ 67 w 190"/>
                  <a:gd name="T47" fmla="*/ 5 h 190"/>
                  <a:gd name="T48" fmla="*/ 72 w 190"/>
                  <a:gd name="T49" fmla="*/ 0 h 190"/>
                  <a:gd name="T50" fmla="*/ 101 w 190"/>
                  <a:gd name="T51" fmla="*/ 0 h 190"/>
                  <a:gd name="T52" fmla="*/ 106 w 190"/>
                  <a:gd name="T53" fmla="*/ 5 h 190"/>
                  <a:gd name="T54" fmla="*/ 106 w 190"/>
                  <a:gd name="T55" fmla="*/ 22 h 190"/>
                  <a:gd name="T56" fmla="*/ 130 w 190"/>
                  <a:gd name="T57" fmla="*/ 32 h 190"/>
                  <a:gd name="T58" fmla="*/ 143 w 190"/>
                  <a:gd name="T59" fmla="*/ 20 h 190"/>
                  <a:gd name="T60" fmla="*/ 149 w 190"/>
                  <a:gd name="T61" fmla="*/ 20 h 190"/>
                  <a:gd name="T62" fmla="*/ 170 w 190"/>
                  <a:gd name="T63" fmla="*/ 41 h 190"/>
                  <a:gd name="T64" fmla="*/ 170 w 190"/>
                  <a:gd name="T65" fmla="*/ 48 h 190"/>
                  <a:gd name="T66" fmla="*/ 158 w 190"/>
                  <a:gd name="T67" fmla="*/ 60 h 190"/>
                  <a:gd name="T68" fmla="*/ 168 w 190"/>
                  <a:gd name="T69" fmla="*/ 84 h 190"/>
                  <a:gd name="T70" fmla="*/ 185 w 190"/>
                  <a:gd name="T71" fmla="*/ 84 h 190"/>
                  <a:gd name="T72" fmla="*/ 190 w 190"/>
                  <a:gd name="T73" fmla="*/ 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90">
                    <a:moveTo>
                      <a:pt x="190" y="89"/>
                    </a:moveTo>
                    <a:cubicBezTo>
                      <a:pt x="190" y="119"/>
                      <a:pt x="190" y="119"/>
                      <a:pt x="190" y="119"/>
                    </a:cubicBezTo>
                    <a:cubicBezTo>
                      <a:pt x="190" y="121"/>
                      <a:pt x="188" y="124"/>
                      <a:pt x="185" y="124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6" y="132"/>
                      <a:pt x="163" y="141"/>
                      <a:pt x="158" y="148"/>
                    </a:cubicBezTo>
                    <a:cubicBezTo>
                      <a:pt x="170" y="160"/>
                      <a:pt x="170" y="160"/>
                      <a:pt x="170" y="160"/>
                    </a:cubicBezTo>
                    <a:cubicBezTo>
                      <a:pt x="172" y="162"/>
                      <a:pt x="172" y="165"/>
                      <a:pt x="170" y="167"/>
                    </a:cubicBezTo>
                    <a:cubicBezTo>
                      <a:pt x="149" y="188"/>
                      <a:pt x="149" y="188"/>
                      <a:pt x="149" y="188"/>
                    </a:cubicBezTo>
                    <a:cubicBezTo>
                      <a:pt x="148" y="190"/>
                      <a:pt x="144" y="190"/>
                      <a:pt x="143" y="188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26" y="178"/>
                      <a:pt x="122" y="181"/>
                      <a:pt x="117" y="182"/>
                    </a:cubicBezTo>
                    <a:cubicBezTo>
                      <a:pt x="117" y="174"/>
                      <a:pt x="116" y="166"/>
                      <a:pt x="114" y="158"/>
                    </a:cubicBezTo>
                    <a:cubicBezTo>
                      <a:pt x="134" y="148"/>
                      <a:pt x="148" y="128"/>
                      <a:pt x="148" y="104"/>
                    </a:cubicBezTo>
                    <a:cubicBezTo>
                      <a:pt x="148" y="70"/>
                      <a:pt x="120" y="43"/>
                      <a:pt x="86" y="43"/>
                    </a:cubicBezTo>
                    <a:cubicBezTo>
                      <a:pt x="65" y="43"/>
                      <a:pt x="46" y="54"/>
                      <a:pt x="35" y="71"/>
                    </a:cubicBezTo>
                    <a:cubicBezTo>
                      <a:pt x="27" y="69"/>
                      <a:pt x="19" y="67"/>
                      <a:pt x="11" y="66"/>
                    </a:cubicBezTo>
                    <a:cubicBezTo>
                      <a:pt x="12" y="64"/>
                      <a:pt x="13" y="62"/>
                      <a:pt x="14" y="60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0" y="46"/>
                      <a:pt x="0" y="43"/>
                      <a:pt x="2" y="4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5" y="18"/>
                      <a:pt x="28" y="18"/>
                      <a:pt x="30" y="2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50" y="27"/>
                      <a:pt x="58" y="24"/>
                      <a:pt x="67" y="22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2"/>
                      <a:pt x="69" y="0"/>
                      <a:pt x="72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4" y="0"/>
                      <a:pt x="106" y="2"/>
                      <a:pt x="106" y="5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15" y="24"/>
                      <a:pt x="123" y="27"/>
                      <a:pt x="130" y="32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4" y="18"/>
                      <a:pt x="148" y="18"/>
                      <a:pt x="149" y="20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2" y="43"/>
                      <a:pt x="172" y="46"/>
                      <a:pt x="170" y="48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63" y="67"/>
                      <a:pt x="166" y="75"/>
                      <a:pt x="168" y="84"/>
                    </a:cubicBezTo>
                    <a:cubicBezTo>
                      <a:pt x="185" y="84"/>
                      <a:pt x="185" y="84"/>
                      <a:pt x="185" y="84"/>
                    </a:cubicBezTo>
                    <a:cubicBezTo>
                      <a:pt x="188" y="84"/>
                      <a:pt x="190" y="86"/>
                      <a:pt x="19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Freeform 23"/>
              <p:cNvSpPr>
                <a:spLocks noEditPoints="1"/>
              </p:cNvSpPr>
              <p:nvPr/>
            </p:nvSpPr>
            <p:spPr bwMode="auto">
              <a:xfrm>
                <a:off x="6243638" y="1114426"/>
                <a:ext cx="522288" cy="522288"/>
              </a:xfrm>
              <a:custGeom>
                <a:avLst/>
                <a:gdLst>
                  <a:gd name="T0" fmla="*/ 208 w 208"/>
                  <a:gd name="T1" fmla="*/ 90 h 208"/>
                  <a:gd name="T2" fmla="*/ 208 w 208"/>
                  <a:gd name="T3" fmla="*/ 119 h 208"/>
                  <a:gd name="T4" fmla="*/ 203 w 208"/>
                  <a:gd name="T5" fmla="*/ 124 h 208"/>
                  <a:gd name="T6" fmla="*/ 186 w 208"/>
                  <a:gd name="T7" fmla="*/ 124 h 208"/>
                  <a:gd name="T8" fmla="*/ 176 w 208"/>
                  <a:gd name="T9" fmla="*/ 148 h 208"/>
                  <a:gd name="T10" fmla="*/ 188 w 208"/>
                  <a:gd name="T11" fmla="*/ 161 h 208"/>
                  <a:gd name="T12" fmla="*/ 188 w 208"/>
                  <a:gd name="T13" fmla="*/ 167 h 208"/>
                  <a:gd name="T14" fmla="*/ 167 w 208"/>
                  <a:gd name="T15" fmla="*/ 188 h 208"/>
                  <a:gd name="T16" fmla="*/ 160 w 208"/>
                  <a:gd name="T17" fmla="*/ 188 h 208"/>
                  <a:gd name="T18" fmla="*/ 148 w 208"/>
                  <a:gd name="T19" fmla="*/ 176 h 208"/>
                  <a:gd name="T20" fmla="*/ 124 w 208"/>
                  <a:gd name="T21" fmla="*/ 186 h 208"/>
                  <a:gd name="T22" fmla="*/ 124 w 208"/>
                  <a:gd name="T23" fmla="*/ 203 h 208"/>
                  <a:gd name="T24" fmla="*/ 119 w 208"/>
                  <a:gd name="T25" fmla="*/ 208 h 208"/>
                  <a:gd name="T26" fmla="*/ 89 w 208"/>
                  <a:gd name="T27" fmla="*/ 208 h 208"/>
                  <a:gd name="T28" fmla="*/ 84 w 208"/>
                  <a:gd name="T29" fmla="*/ 203 h 208"/>
                  <a:gd name="T30" fmla="*/ 84 w 208"/>
                  <a:gd name="T31" fmla="*/ 186 h 208"/>
                  <a:gd name="T32" fmla="*/ 60 w 208"/>
                  <a:gd name="T33" fmla="*/ 176 h 208"/>
                  <a:gd name="T34" fmla="*/ 48 w 208"/>
                  <a:gd name="T35" fmla="*/ 188 h 208"/>
                  <a:gd name="T36" fmla="*/ 41 w 208"/>
                  <a:gd name="T37" fmla="*/ 188 h 208"/>
                  <a:gd name="T38" fmla="*/ 20 w 208"/>
                  <a:gd name="T39" fmla="*/ 167 h 208"/>
                  <a:gd name="T40" fmla="*/ 20 w 208"/>
                  <a:gd name="T41" fmla="*/ 161 h 208"/>
                  <a:gd name="T42" fmla="*/ 32 w 208"/>
                  <a:gd name="T43" fmla="*/ 148 h 208"/>
                  <a:gd name="T44" fmla="*/ 22 w 208"/>
                  <a:gd name="T45" fmla="*/ 124 h 208"/>
                  <a:gd name="T46" fmla="*/ 5 w 208"/>
                  <a:gd name="T47" fmla="*/ 124 h 208"/>
                  <a:gd name="T48" fmla="*/ 0 w 208"/>
                  <a:gd name="T49" fmla="*/ 119 h 208"/>
                  <a:gd name="T50" fmla="*/ 0 w 208"/>
                  <a:gd name="T51" fmla="*/ 90 h 208"/>
                  <a:gd name="T52" fmla="*/ 0 w 208"/>
                  <a:gd name="T53" fmla="*/ 88 h 208"/>
                  <a:gd name="T54" fmla="*/ 2 w 208"/>
                  <a:gd name="T55" fmla="*/ 86 h 208"/>
                  <a:gd name="T56" fmla="*/ 5 w 208"/>
                  <a:gd name="T57" fmla="*/ 85 h 208"/>
                  <a:gd name="T58" fmla="*/ 22 w 208"/>
                  <a:gd name="T59" fmla="*/ 85 h 208"/>
                  <a:gd name="T60" fmla="*/ 32 w 208"/>
                  <a:gd name="T61" fmla="*/ 60 h 208"/>
                  <a:gd name="T62" fmla="*/ 20 w 208"/>
                  <a:gd name="T63" fmla="*/ 48 h 208"/>
                  <a:gd name="T64" fmla="*/ 20 w 208"/>
                  <a:gd name="T65" fmla="*/ 41 h 208"/>
                  <a:gd name="T66" fmla="*/ 41 w 208"/>
                  <a:gd name="T67" fmla="*/ 20 h 208"/>
                  <a:gd name="T68" fmla="*/ 48 w 208"/>
                  <a:gd name="T69" fmla="*/ 20 h 208"/>
                  <a:gd name="T70" fmla="*/ 60 w 208"/>
                  <a:gd name="T71" fmla="*/ 32 h 208"/>
                  <a:gd name="T72" fmla="*/ 84 w 208"/>
                  <a:gd name="T73" fmla="*/ 22 h 208"/>
                  <a:gd name="T74" fmla="*/ 84 w 208"/>
                  <a:gd name="T75" fmla="*/ 5 h 208"/>
                  <a:gd name="T76" fmla="*/ 89 w 208"/>
                  <a:gd name="T77" fmla="*/ 0 h 208"/>
                  <a:gd name="T78" fmla="*/ 119 w 208"/>
                  <a:gd name="T79" fmla="*/ 0 h 208"/>
                  <a:gd name="T80" fmla="*/ 124 w 208"/>
                  <a:gd name="T81" fmla="*/ 5 h 208"/>
                  <a:gd name="T82" fmla="*/ 124 w 208"/>
                  <a:gd name="T83" fmla="*/ 22 h 208"/>
                  <a:gd name="T84" fmla="*/ 148 w 208"/>
                  <a:gd name="T85" fmla="*/ 32 h 208"/>
                  <a:gd name="T86" fmla="*/ 160 w 208"/>
                  <a:gd name="T87" fmla="*/ 20 h 208"/>
                  <a:gd name="T88" fmla="*/ 167 w 208"/>
                  <a:gd name="T89" fmla="*/ 20 h 208"/>
                  <a:gd name="T90" fmla="*/ 188 w 208"/>
                  <a:gd name="T91" fmla="*/ 41 h 208"/>
                  <a:gd name="T92" fmla="*/ 188 w 208"/>
                  <a:gd name="T93" fmla="*/ 48 h 208"/>
                  <a:gd name="T94" fmla="*/ 176 w 208"/>
                  <a:gd name="T95" fmla="*/ 60 h 208"/>
                  <a:gd name="T96" fmla="*/ 186 w 208"/>
                  <a:gd name="T97" fmla="*/ 85 h 208"/>
                  <a:gd name="T98" fmla="*/ 203 w 208"/>
                  <a:gd name="T99" fmla="*/ 85 h 208"/>
                  <a:gd name="T100" fmla="*/ 208 w 208"/>
                  <a:gd name="T101" fmla="*/ 90 h 208"/>
                  <a:gd name="T102" fmla="*/ 151 w 208"/>
                  <a:gd name="T103" fmla="*/ 104 h 208"/>
                  <a:gd name="T104" fmla="*/ 104 w 208"/>
                  <a:gd name="T105" fmla="*/ 57 h 208"/>
                  <a:gd name="T106" fmla="*/ 57 w 208"/>
                  <a:gd name="T107" fmla="*/ 104 h 208"/>
                  <a:gd name="T108" fmla="*/ 104 w 208"/>
                  <a:gd name="T109" fmla="*/ 152 h 208"/>
                  <a:gd name="T110" fmla="*/ 151 w 208"/>
                  <a:gd name="T111" fmla="*/ 10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8" h="208">
                    <a:moveTo>
                      <a:pt x="208" y="90"/>
                    </a:moveTo>
                    <a:cubicBezTo>
                      <a:pt x="208" y="119"/>
                      <a:pt x="208" y="119"/>
                      <a:pt x="208" y="119"/>
                    </a:cubicBezTo>
                    <a:cubicBezTo>
                      <a:pt x="208" y="122"/>
                      <a:pt x="206" y="124"/>
                      <a:pt x="203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cubicBezTo>
                      <a:pt x="184" y="133"/>
                      <a:pt x="180" y="141"/>
                      <a:pt x="176" y="148"/>
                    </a:cubicBezTo>
                    <a:cubicBezTo>
                      <a:pt x="188" y="161"/>
                      <a:pt x="188" y="161"/>
                      <a:pt x="188" y="161"/>
                    </a:cubicBezTo>
                    <a:cubicBezTo>
                      <a:pt x="190" y="162"/>
                      <a:pt x="190" y="166"/>
                      <a:pt x="188" y="167"/>
                    </a:cubicBezTo>
                    <a:cubicBezTo>
                      <a:pt x="167" y="188"/>
                      <a:pt x="167" y="188"/>
                      <a:pt x="167" y="188"/>
                    </a:cubicBezTo>
                    <a:cubicBezTo>
                      <a:pt x="165" y="190"/>
                      <a:pt x="162" y="190"/>
                      <a:pt x="160" y="188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41" y="181"/>
                      <a:pt x="132" y="184"/>
                      <a:pt x="124" y="186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24" y="206"/>
                      <a:pt x="121" y="208"/>
                      <a:pt x="119" y="208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86" y="208"/>
                      <a:pt x="84" y="206"/>
                      <a:pt x="84" y="203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76" y="184"/>
                      <a:pt x="67" y="181"/>
                      <a:pt x="60" y="176"/>
                    </a:cubicBezTo>
                    <a:cubicBezTo>
                      <a:pt x="48" y="188"/>
                      <a:pt x="48" y="188"/>
                      <a:pt x="48" y="188"/>
                    </a:cubicBezTo>
                    <a:cubicBezTo>
                      <a:pt x="46" y="190"/>
                      <a:pt x="43" y="190"/>
                      <a:pt x="41" y="188"/>
                    </a:cubicBezTo>
                    <a:cubicBezTo>
                      <a:pt x="20" y="167"/>
                      <a:pt x="20" y="167"/>
                      <a:pt x="20" y="167"/>
                    </a:cubicBezTo>
                    <a:cubicBezTo>
                      <a:pt x="18" y="166"/>
                      <a:pt x="18" y="162"/>
                      <a:pt x="20" y="161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27" y="141"/>
                      <a:pt x="24" y="133"/>
                      <a:pt x="22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2" y="124"/>
                      <a:pt x="0" y="122"/>
                      <a:pt x="0" y="11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89"/>
                      <a:pt x="0" y="88"/>
                      <a:pt x="0" y="88"/>
                    </a:cubicBezTo>
                    <a:cubicBezTo>
                      <a:pt x="1" y="87"/>
                      <a:pt x="2" y="86"/>
                      <a:pt x="2" y="86"/>
                    </a:cubicBezTo>
                    <a:cubicBezTo>
                      <a:pt x="3" y="85"/>
                      <a:pt x="4" y="85"/>
                      <a:pt x="5" y="85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76"/>
                      <a:pt x="27" y="68"/>
                      <a:pt x="32" y="60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8" y="46"/>
                      <a:pt x="18" y="43"/>
                      <a:pt x="20" y="4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3" y="18"/>
                      <a:pt x="46" y="18"/>
                      <a:pt x="48" y="2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7" y="28"/>
                      <a:pt x="76" y="24"/>
                      <a:pt x="84" y="22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3"/>
                      <a:pt x="86" y="0"/>
                      <a:pt x="8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4" y="3"/>
                      <a:pt x="124" y="5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32" y="24"/>
                      <a:pt x="141" y="28"/>
                      <a:pt x="148" y="32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2" y="18"/>
                      <a:pt x="165" y="18"/>
                      <a:pt x="167" y="20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90" y="43"/>
                      <a:pt x="190" y="46"/>
                      <a:pt x="188" y="48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80" y="68"/>
                      <a:pt x="184" y="76"/>
                      <a:pt x="186" y="85"/>
                    </a:cubicBezTo>
                    <a:cubicBezTo>
                      <a:pt x="203" y="85"/>
                      <a:pt x="203" y="85"/>
                      <a:pt x="203" y="85"/>
                    </a:cubicBezTo>
                    <a:cubicBezTo>
                      <a:pt x="206" y="85"/>
                      <a:pt x="208" y="87"/>
                      <a:pt x="208" y="90"/>
                    </a:cubicBezTo>
                    <a:close/>
                    <a:moveTo>
                      <a:pt x="151" y="104"/>
                    </a:moveTo>
                    <a:cubicBezTo>
                      <a:pt x="151" y="78"/>
                      <a:pt x="130" y="57"/>
                      <a:pt x="104" y="57"/>
                    </a:cubicBezTo>
                    <a:cubicBezTo>
                      <a:pt x="78" y="57"/>
                      <a:pt x="57" y="78"/>
                      <a:pt x="57" y="104"/>
                    </a:cubicBezTo>
                    <a:cubicBezTo>
                      <a:pt x="57" y="130"/>
                      <a:pt x="78" y="152"/>
                      <a:pt x="104" y="152"/>
                    </a:cubicBezTo>
                    <a:cubicBezTo>
                      <a:pt x="130" y="152"/>
                      <a:pt x="151" y="130"/>
                      <a:pt x="151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6010275" y="757238"/>
                <a:ext cx="514350" cy="239713"/>
              </a:xfrm>
              <a:custGeom>
                <a:avLst/>
                <a:gdLst>
                  <a:gd name="T0" fmla="*/ 324 w 324"/>
                  <a:gd name="T1" fmla="*/ 0 h 151"/>
                  <a:gd name="T2" fmla="*/ 324 w 324"/>
                  <a:gd name="T3" fmla="*/ 151 h 151"/>
                  <a:gd name="T4" fmla="*/ 308 w 324"/>
                  <a:gd name="T5" fmla="*/ 146 h 151"/>
                  <a:gd name="T6" fmla="*/ 308 w 324"/>
                  <a:gd name="T7" fmla="*/ 16 h 151"/>
                  <a:gd name="T8" fmla="*/ 17 w 324"/>
                  <a:gd name="T9" fmla="*/ 16 h 151"/>
                  <a:gd name="T10" fmla="*/ 17 w 324"/>
                  <a:gd name="T11" fmla="*/ 56 h 151"/>
                  <a:gd name="T12" fmla="*/ 0 w 324"/>
                  <a:gd name="T13" fmla="*/ 49 h 151"/>
                  <a:gd name="T14" fmla="*/ 0 w 324"/>
                  <a:gd name="T15" fmla="*/ 0 h 151"/>
                  <a:gd name="T16" fmla="*/ 324 w 324"/>
                  <a:gd name="T1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151">
                    <a:moveTo>
                      <a:pt x="324" y="0"/>
                    </a:moveTo>
                    <a:lnTo>
                      <a:pt x="324" y="151"/>
                    </a:lnTo>
                    <a:lnTo>
                      <a:pt x="308" y="146"/>
                    </a:lnTo>
                    <a:lnTo>
                      <a:pt x="308" y="16"/>
                    </a:lnTo>
                    <a:lnTo>
                      <a:pt x="17" y="16"/>
                    </a:lnTo>
                    <a:lnTo>
                      <a:pt x="17" y="56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Freeform 25"/>
              <p:cNvSpPr>
                <a:spLocks noEditPoints="1"/>
              </p:cNvSpPr>
              <p:nvPr/>
            </p:nvSpPr>
            <p:spPr bwMode="auto">
              <a:xfrm>
                <a:off x="6243638" y="915988"/>
                <a:ext cx="231775" cy="230188"/>
              </a:xfrm>
              <a:custGeom>
                <a:avLst/>
                <a:gdLst>
                  <a:gd name="T0" fmla="*/ 92 w 92"/>
                  <a:gd name="T1" fmla="*/ 40 h 92"/>
                  <a:gd name="T2" fmla="*/ 92 w 92"/>
                  <a:gd name="T3" fmla="*/ 53 h 92"/>
                  <a:gd name="T4" fmla="*/ 90 w 92"/>
                  <a:gd name="T5" fmla="*/ 55 h 92"/>
                  <a:gd name="T6" fmla="*/ 82 w 92"/>
                  <a:gd name="T7" fmla="*/ 55 h 92"/>
                  <a:gd name="T8" fmla="*/ 78 w 92"/>
                  <a:gd name="T9" fmla="*/ 65 h 92"/>
                  <a:gd name="T10" fmla="*/ 83 w 92"/>
                  <a:gd name="T11" fmla="*/ 71 h 92"/>
                  <a:gd name="T12" fmla="*/ 83 w 92"/>
                  <a:gd name="T13" fmla="*/ 74 h 92"/>
                  <a:gd name="T14" fmla="*/ 74 w 92"/>
                  <a:gd name="T15" fmla="*/ 83 h 92"/>
                  <a:gd name="T16" fmla="*/ 71 w 92"/>
                  <a:gd name="T17" fmla="*/ 83 h 92"/>
                  <a:gd name="T18" fmla="*/ 65 w 92"/>
                  <a:gd name="T19" fmla="*/ 78 h 92"/>
                  <a:gd name="T20" fmla="*/ 55 w 92"/>
                  <a:gd name="T21" fmla="*/ 82 h 92"/>
                  <a:gd name="T22" fmla="*/ 55 w 92"/>
                  <a:gd name="T23" fmla="*/ 90 h 92"/>
                  <a:gd name="T24" fmla="*/ 52 w 92"/>
                  <a:gd name="T25" fmla="*/ 92 h 92"/>
                  <a:gd name="T26" fmla="*/ 39 w 92"/>
                  <a:gd name="T27" fmla="*/ 92 h 92"/>
                  <a:gd name="T28" fmla="*/ 37 w 92"/>
                  <a:gd name="T29" fmla="*/ 90 h 92"/>
                  <a:gd name="T30" fmla="*/ 37 w 92"/>
                  <a:gd name="T31" fmla="*/ 82 h 92"/>
                  <a:gd name="T32" fmla="*/ 26 w 92"/>
                  <a:gd name="T33" fmla="*/ 78 h 92"/>
                  <a:gd name="T34" fmla="*/ 21 w 92"/>
                  <a:gd name="T35" fmla="*/ 83 h 92"/>
                  <a:gd name="T36" fmla="*/ 18 w 92"/>
                  <a:gd name="T37" fmla="*/ 83 h 92"/>
                  <a:gd name="T38" fmla="*/ 9 w 92"/>
                  <a:gd name="T39" fmla="*/ 74 h 92"/>
                  <a:gd name="T40" fmla="*/ 9 w 92"/>
                  <a:gd name="T41" fmla="*/ 71 h 92"/>
                  <a:gd name="T42" fmla="*/ 14 w 92"/>
                  <a:gd name="T43" fmla="*/ 65 h 92"/>
                  <a:gd name="T44" fmla="*/ 10 w 92"/>
                  <a:gd name="T45" fmla="*/ 55 h 92"/>
                  <a:gd name="T46" fmla="*/ 2 w 92"/>
                  <a:gd name="T47" fmla="*/ 55 h 92"/>
                  <a:gd name="T48" fmla="*/ 0 w 92"/>
                  <a:gd name="T49" fmla="*/ 53 h 92"/>
                  <a:gd name="T50" fmla="*/ 0 w 92"/>
                  <a:gd name="T51" fmla="*/ 40 h 92"/>
                  <a:gd name="T52" fmla="*/ 2 w 92"/>
                  <a:gd name="T53" fmla="*/ 37 h 92"/>
                  <a:gd name="T54" fmla="*/ 10 w 92"/>
                  <a:gd name="T55" fmla="*/ 37 h 92"/>
                  <a:gd name="T56" fmla="*/ 14 w 92"/>
                  <a:gd name="T57" fmla="*/ 27 h 92"/>
                  <a:gd name="T58" fmla="*/ 9 w 92"/>
                  <a:gd name="T59" fmla="*/ 21 h 92"/>
                  <a:gd name="T60" fmla="*/ 9 w 92"/>
                  <a:gd name="T61" fmla="*/ 18 h 92"/>
                  <a:gd name="T62" fmla="*/ 18 w 92"/>
                  <a:gd name="T63" fmla="*/ 9 h 92"/>
                  <a:gd name="T64" fmla="*/ 21 w 92"/>
                  <a:gd name="T65" fmla="*/ 9 h 92"/>
                  <a:gd name="T66" fmla="*/ 26 w 92"/>
                  <a:gd name="T67" fmla="*/ 14 h 92"/>
                  <a:gd name="T68" fmla="*/ 37 w 92"/>
                  <a:gd name="T69" fmla="*/ 10 h 92"/>
                  <a:gd name="T70" fmla="*/ 37 w 92"/>
                  <a:gd name="T71" fmla="*/ 2 h 92"/>
                  <a:gd name="T72" fmla="*/ 39 w 92"/>
                  <a:gd name="T73" fmla="*/ 0 h 92"/>
                  <a:gd name="T74" fmla="*/ 52 w 92"/>
                  <a:gd name="T75" fmla="*/ 0 h 92"/>
                  <a:gd name="T76" fmla="*/ 55 w 92"/>
                  <a:gd name="T77" fmla="*/ 2 h 92"/>
                  <a:gd name="T78" fmla="*/ 55 w 92"/>
                  <a:gd name="T79" fmla="*/ 10 h 92"/>
                  <a:gd name="T80" fmla="*/ 65 w 92"/>
                  <a:gd name="T81" fmla="*/ 14 h 92"/>
                  <a:gd name="T82" fmla="*/ 71 w 92"/>
                  <a:gd name="T83" fmla="*/ 9 h 92"/>
                  <a:gd name="T84" fmla="*/ 74 w 92"/>
                  <a:gd name="T85" fmla="*/ 9 h 92"/>
                  <a:gd name="T86" fmla="*/ 83 w 92"/>
                  <a:gd name="T87" fmla="*/ 18 h 92"/>
                  <a:gd name="T88" fmla="*/ 83 w 92"/>
                  <a:gd name="T89" fmla="*/ 21 h 92"/>
                  <a:gd name="T90" fmla="*/ 78 w 92"/>
                  <a:gd name="T91" fmla="*/ 27 h 92"/>
                  <a:gd name="T92" fmla="*/ 82 w 92"/>
                  <a:gd name="T93" fmla="*/ 37 h 92"/>
                  <a:gd name="T94" fmla="*/ 90 w 92"/>
                  <a:gd name="T95" fmla="*/ 37 h 92"/>
                  <a:gd name="T96" fmla="*/ 92 w 92"/>
                  <a:gd name="T97" fmla="*/ 40 h 92"/>
                  <a:gd name="T98" fmla="*/ 67 w 92"/>
                  <a:gd name="T99" fmla="*/ 46 h 92"/>
                  <a:gd name="T100" fmla="*/ 46 w 92"/>
                  <a:gd name="T101" fmla="*/ 25 h 92"/>
                  <a:gd name="T102" fmla="*/ 25 w 92"/>
                  <a:gd name="T103" fmla="*/ 46 h 92"/>
                  <a:gd name="T104" fmla="*/ 46 w 92"/>
                  <a:gd name="T105" fmla="*/ 67 h 92"/>
                  <a:gd name="T106" fmla="*/ 67 w 92"/>
                  <a:gd name="T107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2">
                    <a:moveTo>
                      <a:pt x="92" y="40"/>
                    </a:move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4"/>
                      <a:pt x="91" y="55"/>
                      <a:pt x="90" y="55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81" y="59"/>
                      <a:pt x="80" y="62"/>
                      <a:pt x="78" y="65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4" y="72"/>
                      <a:pt x="84" y="73"/>
                      <a:pt x="83" y="74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73" y="84"/>
                      <a:pt x="71" y="84"/>
                      <a:pt x="71" y="83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2" y="80"/>
                      <a:pt x="58" y="81"/>
                      <a:pt x="55" y="82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55" y="91"/>
                      <a:pt x="54" y="92"/>
                      <a:pt x="52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2"/>
                      <a:pt x="37" y="91"/>
                      <a:pt x="37" y="9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3" y="81"/>
                      <a:pt x="30" y="80"/>
                      <a:pt x="26" y="78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0" y="84"/>
                      <a:pt x="19" y="84"/>
                      <a:pt x="18" y="83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3"/>
                      <a:pt x="8" y="72"/>
                      <a:pt x="9" y="71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2" y="62"/>
                      <a:pt x="11" y="59"/>
                      <a:pt x="10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0" y="54"/>
                      <a:pt x="0" y="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7"/>
                      <a:pt x="2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3"/>
                      <a:pt x="12" y="30"/>
                      <a:pt x="14" y="27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9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0" y="12"/>
                      <a:pt x="33" y="11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8" y="0"/>
                      <a:pt x="3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2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1"/>
                      <a:pt x="62" y="12"/>
                      <a:pt x="65" y="14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3" y="8"/>
                      <a:pt x="74" y="9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4" y="20"/>
                      <a:pt x="83" y="21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80" y="30"/>
                      <a:pt x="81" y="33"/>
                      <a:pt x="82" y="37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1" y="37"/>
                      <a:pt x="92" y="38"/>
                      <a:pt x="92" y="40"/>
                    </a:cubicBezTo>
                    <a:close/>
                    <a:moveTo>
                      <a:pt x="67" y="46"/>
                    </a:moveTo>
                    <a:cubicBezTo>
                      <a:pt x="67" y="35"/>
                      <a:pt x="57" y="25"/>
                      <a:pt x="46" y="25"/>
                    </a:cubicBezTo>
                    <a:cubicBezTo>
                      <a:pt x="34" y="25"/>
                      <a:pt x="25" y="35"/>
                      <a:pt x="25" y="46"/>
                    </a:cubicBezTo>
                    <a:cubicBezTo>
                      <a:pt x="25" y="58"/>
                      <a:pt x="34" y="67"/>
                      <a:pt x="46" y="67"/>
                    </a:cubicBezTo>
                    <a:cubicBezTo>
                      <a:pt x="57" y="67"/>
                      <a:pt x="67" y="58"/>
                      <a:pt x="6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6330950" y="860426"/>
                <a:ext cx="1317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6270625" y="817563"/>
                <a:ext cx="192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Freeform 29"/>
              <p:cNvSpPr>
                <a:spLocks noEditPoints="1"/>
              </p:cNvSpPr>
              <p:nvPr/>
            </p:nvSpPr>
            <p:spPr bwMode="auto">
              <a:xfrm>
                <a:off x="5934075" y="822326"/>
                <a:ext cx="312738" cy="311150"/>
              </a:xfrm>
              <a:custGeom>
                <a:avLst/>
                <a:gdLst>
                  <a:gd name="T0" fmla="*/ 124 w 124"/>
                  <a:gd name="T1" fmla="*/ 53 h 124"/>
                  <a:gd name="T2" fmla="*/ 124 w 124"/>
                  <a:gd name="T3" fmla="*/ 71 h 124"/>
                  <a:gd name="T4" fmla="*/ 121 w 124"/>
                  <a:gd name="T5" fmla="*/ 74 h 124"/>
                  <a:gd name="T6" fmla="*/ 111 w 124"/>
                  <a:gd name="T7" fmla="*/ 74 h 124"/>
                  <a:gd name="T8" fmla="*/ 105 w 124"/>
                  <a:gd name="T9" fmla="*/ 88 h 124"/>
                  <a:gd name="T10" fmla="*/ 112 w 124"/>
                  <a:gd name="T11" fmla="*/ 96 h 124"/>
                  <a:gd name="T12" fmla="*/ 112 w 124"/>
                  <a:gd name="T13" fmla="*/ 100 h 124"/>
                  <a:gd name="T14" fmla="*/ 100 w 124"/>
                  <a:gd name="T15" fmla="*/ 112 h 124"/>
                  <a:gd name="T16" fmla="*/ 96 w 124"/>
                  <a:gd name="T17" fmla="*/ 112 h 124"/>
                  <a:gd name="T18" fmla="*/ 88 w 124"/>
                  <a:gd name="T19" fmla="*/ 105 h 124"/>
                  <a:gd name="T20" fmla="*/ 74 w 124"/>
                  <a:gd name="T21" fmla="*/ 111 h 124"/>
                  <a:gd name="T22" fmla="*/ 74 w 124"/>
                  <a:gd name="T23" fmla="*/ 121 h 124"/>
                  <a:gd name="T24" fmla="*/ 71 w 124"/>
                  <a:gd name="T25" fmla="*/ 124 h 124"/>
                  <a:gd name="T26" fmla="*/ 53 w 124"/>
                  <a:gd name="T27" fmla="*/ 124 h 124"/>
                  <a:gd name="T28" fmla="*/ 51 w 124"/>
                  <a:gd name="T29" fmla="*/ 121 h 124"/>
                  <a:gd name="T30" fmla="*/ 51 w 124"/>
                  <a:gd name="T31" fmla="*/ 111 h 124"/>
                  <a:gd name="T32" fmla="*/ 36 w 124"/>
                  <a:gd name="T33" fmla="*/ 105 h 124"/>
                  <a:gd name="T34" fmla="*/ 29 w 124"/>
                  <a:gd name="T35" fmla="*/ 112 h 124"/>
                  <a:gd name="T36" fmla="*/ 25 w 124"/>
                  <a:gd name="T37" fmla="*/ 112 h 124"/>
                  <a:gd name="T38" fmla="*/ 12 w 124"/>
                  <a:gd name="T39" fmla="*/ 100 h 124"/>
                  <a:gd name="T40" fmla="*/ 12 w 124"/>
                  <a:gd name="T41" fmla="*/ 96 h 124"/>
                  <a:gd name="T42" fmla="*/ 19 w 124"/>
                  <a:gd name="T43" fmla="*/ 88 h 124"/>
                  <a:gd name="T44" fmla="*/ 13 w 124"/>
                  <a:gd name="T45" fmla="*/ 74 h 124"/>
                  <a:gd name="T46" fmla="*/ 3 w 124"/>
                  <a:gd name="T47" fmla="*/ 74 h 124"/>
                  <a:gd name="T48" fmla="*/ 0 w 124"/>
                  <a:gd name="T49" fmla="*/ 71 h 124"/>
                  <a:gd name="T50" fmla="*/ 0 w 124"/>
                  <a:gd name="T51" fmla="*/ 53 h 124"/>
                  <a:gd name="T52" fmla="*/ 3 w 124"/>
                  <a:gd name="T53" fmla="*/ 50 h 124"/>
                  <a:gd name="T54" fmla="*/ 13 w 124"/>
                  <a:gd name="T55" fmla="*/ 50 h 124"/>
                  <a:gd name="T56" fmla="*/ 19 w 124"/>
                  <a:gd name="T57" fmla="*/ 36 h 124"/>
                  <a:gd name="T58" fmla="*/ 12 w 124"/>
                  <a:gd name="T59" fmla="*/ 29 h 124"/>
                  <a:gd name="T60" fmla="*/ 12 w 124"/>
                  <a:gd name="T61" fmla="*/ 25 h 124"/>
                  <a:gd name="T62" fmla="*/ 25 w 124"/>
                  <a:gd name="T63" fmla="*/ 12 h 124"/>
                  <a:gd name="T64" fmla="*/ 29 w 124"/>
                  <a:gd name="T65" fmla="*/ 12 h 124"/>
                  <a:gd name="T66" fmla="*/ 36 w 124"/>
                  <a:gd name="T67" fmla="*/ 19 h 124"/>
                  <a:gd name="T68" fmla="*/ 51 w 124"/>
                  <a:gd name="T69" fmla="*/ 13 h 124"/>
                  <a:gd name="T70" fmla="*/ 51 w 124"/>
                  <a:gd name="T71" fmla="*/ 3 h 124"/>
                  <a:gd name="T72" fmla="*/ 53 w 124"/>
                  <a:gd name="T73" fmla="*/ 0 h 124"/>
                  <a:gd name="T74" fmla="*/ 71 w 124"/>
                  <a:gd name="T75" fmla="*/ 0 h 124"/>
                  <a:gd name="T76" fmla="*/ 74 w 124"/>
                  <a:gd name="T77" fmla="*/ 3 h 124"/>
                  <a:gd name="T78" fmla="*/ 74 w 124"/>
                  <a:gd name="T79" fmla="*/ 13 h 124"/>
                  <a:gd name="T80" fmla="*/ 88 w 124"/>
                  <a:gd name="T81" fmla="*/ 19 h 124"/>
                  <a:gd name="T82" fmla="*/ 96 w 124"/>
                  <a:gd name="T83" fmla="*/ 12 h 124"/>
                  <a:gd name="T84" fmla="*/ 100 w 124"/>
                  <a:gd name="T85" fmla="*/ 12 h 124"/>
                  <a:gd name="T86" fmla="*/ 112 w 124"/>
                  <a:gd name="T87" fmla="*/ 25 h 124"/>
                  <a:gd name="T88" fmla="*/ 112 w 124"/>
                  <a:gd name="T89" fmla="*/ 29 h 124"/>
                  <a:gd name="T90" fmla="*/ 105 w 124"/>
                  <a:gd name="T91" fmla="*/ 36 h 124"/>
                  <a:gd name="T92" fmla="*/ 111 w 124"/>
                  <a:gd name="T93" fmla="*/ 50 h 124"/>
                  <a:gd name="T94" fmla="*/ 121 w 124"/>
                  <a:gd name="T95" fmla="*/ 50 h 124"/>
                  <a:gd name="T96" fmla="*/ 124 w 124"/>
                  <a:gd name="T97" fmla="*/ 53 h 124"/>
                  <a:gd name="T98" fmla="*/ 90 w 124"/>
                  <a:gd name="T99" fmla="*/ 62 h 124"/>
                  <a:gd name="T100" fmla="*/ 62 w 124"/>
                  <a:gd name="T101" fmla="*/ 34 h 124"/>
                  <a:gd name="T102" fmla="*/ 34 w 124"/>
                  <a:gd name="T103" fmla="*/ 62 h 124"/>
                  <a:gd name="T104" fmla="*/ 62 w 124"/>
                  <a:gd name="T105" fmla="*/ 90 h 124"/>
                  <a:gd name="T106" fmla="*/ 90 w 124"/>
                  <a:gd name="T107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124">
                    <a:moveTo>
                      <a:pt x="124" y="53"/>
                    </a:move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73"/>
                      <a:pt x="123" y="74"/>
                      <a:pt x="12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0" y="79"/>
                      <a:pt x="108" y="84"/>
                      <a:pt x="105" y="88"/>
                    </a:cubicBezTo>
                    <a:cubicBezTo>
                      <a:pt x="112" y="96"/>
                      <a:pt x="112" y="96"/>
                      <a:pt x="112" y="96"/>
                    </a:cubicBezTo>
                    <a:cubicBezTo>
                      <a:pt x="113" y="97"/>
                      <a:pt x="113" y="99"/>
                      <a:pt x="112" y="100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9" y="113"/>
                      <a:pt x="97" y="113"/>
                      <a:pt x="96" y="112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4" y="108"/>
                      <a:pt x="79" y="110"/>
                      <a:pt x="74" y="11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4" y="123"/>
                      <a:pt x="73" y="124"/>
                      <a:pt x="71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2" y="124"/>
                      <a:pt x="51" y="123"/>
                      <a:pt x="51" y="12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45" y="110"/>
                      <a:pt x="40" y="108"/>
                      <a:pt x="36" y="105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28" y="113"/>
                      <a:pt x="26" y="113"/>
                      <a:pt x="25" y="112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99"/>
                      <a:pt x="11" y="97"/>
                      <a:pt x="12" y="96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17" y="84"/>
                      <a:pt x="15" y="79"/>
                      <a:pt x="1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2" y="74"/>
                      <a:pt x="0" y="73"/>
                      <a:pt x="0" y="7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2" y="50"/>
                      <a:pt x="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5" y="45"/>
                      <a:pt x="17" y="40"/>
                      <a:pt x="19" y="3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8"/>
                      <a:pt x="11" y="26"/>
                      <a:pt x="12" y="25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1"/>
                      <a:pt x="28" y="11"/>
                      <a:pt x="29" y="12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40" y="17"/>
                      <a:pt x="45" y="15"/>
                      <a:pt x="51" y="1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2" y="0"/>
                      <a:pt x="5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3" y="0"/>
                      <a:pt x="74" y="2"/>
                      <a:pt x="74" y="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9" y="15"/>
                      <a:pt x="84" y="17"/>
                      <a:pt x="88" y="19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1"/>
                      <a:pt x="99" y="11"/>
                      <a:pt x="100" y="12"/>
                    </a:cubicBezTo>
                    <a:cubicBezTo>
                      <a:pt x="112" y="25"/>
                      <a:pt x="112" y="25"/>
                      <a:pt x="112" y="25"/>
                    </a:cubicBezTo>
                    <a:cubicBezTo>
                      <a:pt x="113" y="26"/>
                      <a:pt x="113" y="28"/>
                      <a:pt x="112" y="29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8" y="40"/>
                      <a:pt x="110" y="45"/>
                      <a:pt x="11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3" y="50"/>
                      <a:pt x="124" y="52"/>
                      <a:pt x="124" y="53"/>
                    </a:cubicBezTo>
                    <a:close/>
                    <a:moveTo>
                      <a:pt x="90" y="62"/>
                    </a:moveTo>
                    <a:cubicBezTo>
                      <a:pt x="90" y="47"/>
                      <a:pt x="78" y="34"/>
                      <a:pt x="62" y="34"/>
                    </a:cubicBezTo>
                    <a:cubicBezTo>
                      <a:pt x="47" y="34"/>
                      <a:pt x="34" y="47"/>
                      <a:pt x="34" y="62"/>
                    </a:cubicBezTo>
                    <a:cubicBezTo>
                      <a:pt x="34" y="78"/>
                      <a:pt x="47" y="90"/>
                      <a:pt x="62" y="90"/>
                    </a:cubicBezTo>
                    <a:cubicBezTo>
                      <a:pt x="78" y="90"/>
                      <a:pt x="90" y="78"/>
                      <a:pt x="9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711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34130" y="234864"/>
            <a:ext cx="659558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397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468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6444"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2994"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69501"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6006" algn="l" defTabSz="89397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0000"/>
                </a:solidFill>
              </a:rPr>
              <a:t> Delivery System Reform Incentive Payment </a:t>
            </a:r>
          </a:p>
          <a:p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 txBox="1"/>
          <p:nvPr/>
        </p:nvSpPr>
        <p:spPr>
          <a:xfrm>
            <a:off x="4800600" y="2112478"/>
            <a:ext cx="3428998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10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0000"/>
                </a:solidFill>
              </a:rPr>
              <a:t>ACOs include range of providers (e.g., CHCs)</a:t>
            </a:r>
          </a:p>
          <a:p>
            <a:pPr lvl="1">
              <a:spcAft>
                <a:spcPts val="10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0000"/>
                </a:solidFill>
              </a:rPr>
              <a:t>Supports ACO investment in primary care providers, infrastructure and capacity building</a:t>
            </a:r>
          </a:p>
        </p:txBody>
      </p:sp>
      <p:sp>
        <p:nvSpPr>
          <p:cNvPr id="12" name="Rectangle 8"/>
          <p:cNvSpPr txBox="1"/>
          <p:nvPr/>
        </p:nvSpPr>
        <p:spPr>
          <a:xfrm>
            <a:off x="4870654" y="2953496"/>
            <a:ext cx="3428999" cy="130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10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0000"/>
                </a:solidFill>
              </a:rPr>
              <a:t>Behavioral Health (BH) and Long Term Services and Supports (LTSS) Community Partners (CPs) and Community Service Agencies (CSAs)</a:t>
            </a:r>
          </a:p>
          <a:p>
            <a:pPr lvl="1">
              <a:spcAft>
                <a:spcPts val="10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0000"/>
                </a:solidFill>
              </a:rPr>
              <a:t>Supports BH and LTSS care coordination and CP and CSA infrastructure and capacity building</a:t>
            </a:r>
          </a:p>
        </p:txBody>
      </p:sp>
      <p:sp>
        <p:nvSpPr>
          <p:cNvPr id="13" name="Rectangle 8"/>
          <p:cNvSpPr txBox="1"/>
          <p:nvPr/>
        </p:nvSpPr>
        <p:spPr>
          <a:xfrm>
            <a:off x="4830097" y="4460157"/>
            <a:ext cx="34289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10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0000"/>
                </a:solidFill>
              </a:rPr>
              <a:t>Examples include </a:t>
            </a:r>
            <a:r>
              <a:rPr lang="en-US" sz="1200" b="1" dirty="0">
                <a:solidFill>
                  <a:srgbClr val="000000"/>
                </a:solidFill>
              </a:rPr>
              <a:t>primary care, workforce, development and training</a:t>
            </a:r>
            <a:r>
              <a:rPr lang="en-US" sz="1200" dirty="0">
                <a:solidFill>
                  <a:srgbClr val="000000"/>
                </a:solidFill>
              </a:rPr>
              <a:t>, and </a:t>
            </a:r>
            <a:r>
              <a:rPr lang="en-US" sz="1200" b="1" dirty="0">
                <a:solidFill>
                  <a:srgbClr val="000000"/>
                </a:solidFill>
              </a:rPr>
              <a:t>technical assistance to ACOs and CPs</a:t>
            </a: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85800" y="762001"/>
            <a:ext cx="7315200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3583" indent="-173583" fontAlgn="base">
              <a:spcBef>
                <a:spcPct val="0"/>
              </a:spcBef>
              <a:spcAft>
                <a:spcPts val="408"/>
              </a:spcAft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DSRIP totals $1.8B over five years and supports four main funding streams </a:t>
            </a:r>
          </a:p>
          <a:p>
            <a:pPr marL="173583" indent="-173583" fontAlgn="base">
              <a:spcBef>
                <a:spcPct val="0"/>
              </a:spcBef>
              <a:spcAft>
                <a:spcPts val="408"/>
              </a:spcAft>
              <a:buClr>
                <a:srgbClr val="002960"/>
              </a:buClr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0000"/>
                </a:solidFill>
                <a:ea typeface="Gulim" pitchFamily="34" charset="-127"/>
              </a:rPr>
              <a:t>Eligibility for receiving DSRIP funding</a:t>
            </a:r>
            <a:r>
              <a:rPr lang="en-US" altLang="ko-KR" sz="1800" dirty="0">
                <a:solidFill>
                  <a:srgbClr val="000000"/>
                </a:solidFill>
                <a:ea typeface="Gulim" pitchFamily="34" charset="-127"/>
              </a:rPr>
              <a:t> will be linked explicitly to </a:t>
            </a:r>
            <a:r>
              <a:rPr lang="en-US" altLang="ko-KR" sz="1800" b="1" dirty="0">
                <a:solidFill>
                  <a:srgbClr val="000000"/>
                </a:solidFill>
                <a:ea typeface="Gulim" pitchFamily="34" charset="-127"/>
              </a:rPr>
              <a:t>participation in MassHealth payment reform efforts</a:t>
            </a:r>
          </a:p>
        </p:txBody>
      </p:sp>
      <p:sp>
        <p:nvSpPr>
          <p:cNvPr id="15" name="Rectangle 8"/>
          <p:cNvSpPr txBox="1"/>
          <p:nvPr/>
        </p:nvSpPr>
        <p:spPr>
          <a:xfrm>
            <a:off x="4843615" y="5471395"/>
            <a:ext cx="3505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10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0000"/>
                </a:solidFill>
              </a:rPr>
              <a:t>Small amount of funding will be used for </a:t>
            </a:r>
            <a:r>
              <a:rPr lang="en-US" sz="1200" b="1" dirty="0">
                <a:solidFill>
                  <a:srgbClr val="000000"/>
                </a:solidFill>
              </a:rPr>
              <a:t>DSRIP operations and implementation</a:t>
            </a:r>
            <a:r>
              <a:rPr lang="en-US" sz="1200" dirty="0">
                <a:solidFill>
                  <a:srgbClr val="000000"/>
                </a:solidFill>
              </a:rPr>
              <a:t>, including </a:t>
            </a:r>
            <a:r>
              <a:rPr lang="en-US" sz="1200" b="1" dirty="0">
                <a:solidFill>
                  <a:srgbClr val="000000"/>
                </a:solidFill>
              </a:rPr>
              <a:t>robust oversight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71600" y="2057400"/>
            <a:ext cx="3352799" cy="4079614"/>
            <a:chOff x="1647825" y="1498226"/>
            <a:chExt cx="4080677" cy="4079614"/>
          </a:xfrm>
        </p:grpSpPr>
        <p:sp>
          <p:nvSpPr>
            <p:cNvPr id="33" name="TextBox 9"/>
            <p:cNvSpPr txBox="1"/>
            <p:nvPr>
              <p:custDataLst>
                <p:tags r:id="rId2"/>
              </p:custDataLst>
            </p:nvPr>
          </p:nvSpPr>
          <p:spPr>
            <a:xfrm>
              <a:off x="1647825" y="3157033"/>
              <a:ext cx="1756586" cy="762000"/>
            </a:xfrm>
            <a:prstGeom prst="rect">
              <a:avLst/>
            </a:prstGeom>
            <a:solidFill>
              <a:srgbClr val="C7E0FB"/>
            </a:solidFill>
            <a:ln w="317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74409" tIns="74409" rIns="74409" bIns="74409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srgbClr val="000000"/>
                  </a:solidFill>
                  <a:ea typeface="ＭＳ Ｐゴシック"/>
                </a:rPr>
                <a:t>DSRIP Investment</a:t>
              </a:r>
            </a:p>
          </p:txBody>
        </p:sp>
        <p:cxnSp>
          <p:nvCxnSpPr>
            <p:cNvPr id="34" name="Elbow Connector 33"/>
            <p:cNvCxnSpPr>
              <a:stCxn id="33" idx="3"/>
              <a:endCxn id="40" idx="1"/>
            </p:cNvCxnSpPr>
            <p:nvPr/>
          </p:nvCxnSpPr>
          <p:spPr>
            <a:xfrm flipV="1">
              <a:off x="3404411" y="1886846"/>
              <a:ext cx="543237" cy="165118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35" name="Elbow Connector 34"/>
            <p:cNvCxnSpPr>
              <a:stCxn id="33" idx="3"/>
              <a:endCxn id="41" idx="1"/>
            </p:cNvCxnSpPr>
            <p:nvPr/>
          </p:nvCxnSpPr>
          <p:spPr>
            <a:xfrm flipV="1">
              <a:off x="3404411" y="2987637"/>
              <a:ext cx="543237" cy="55039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36" name="Elbow Connector 35"/>
            <p:cNvCxnSpPr>
              <a:stCxn id="33" idx="3"/>
              <a:endCxn id="42" idx="1"/>
            </p:cNvCxnSpPr>
            <p:nvPr/>
          </p:nvCxnSpPr>
          <p:spPr>
            <a:xfrm>
              <a:off x="3404411" y="3538033"/>
              <a:ext cx="543237" cy="55039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>
              <a:off x="3947648" y="1498226"/>
              <a:ext cx="1780854" cy="4079614"/>
              <a:chOff x="3947648" y="1498226"/>
              <a:chExt cx="1780854" cy="4079614"/>
            </a:xfrm>
          </p:grpSpPr>
          <p:sp>
            <p:nvSpPr>
              <p:cNvPr id="40" name="TextBox 3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947648" y="1498226"/>
                <a:ext cx="1780854" cy="777240"/>
              </a:xfrm>
              <a:prstGeom prst="rect">
                <a:avLst/>
              </a:prstGeom>
              <a:solidFill>
                <a:srgbClr val="C7E0FB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74409" tIns="74409" rIns="74409" bIns="74409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ea typeface="ＭＳ Ｐゴシック"/>
                  </a:rPr>
                  <a:t>ACO (60%)</a:t>
                </a:r>
              </a:p>
            </p:txBody>
          </p:sp>
          <p:sp>
            <p:nvSpPr>
              <p:cNvPr id="41" name="TextBox 40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947648" y="2599017"/>
                <a:ext cx="1780854" cy="777240"/>
              </a:xfrm>
              <a:prstGeom prst="rect">
                <a:avLst/>
              </a:prstGeom>
              <a:solidFill>
                <a:srgbClr val="C7E0FB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74409" tIns="74409" rIns="74409" bIns="74409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ea typeface="ＭＳ Ｐゴシック"/>
                  </a:rPr>
                  <a:t>Community Partners (30%) </a:t>
                </a:r>
              </a:p>
            </p:txBody>
          </p:sp>
          <p:sp>
            <p:nvSpPr>
              <p:cNvPr id="42" name="TextBox 4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648" y="3699808"/>
                <a:ext cx="1780854" cy="777240"/>
              </a:xfrm>
              <a:prstGeom prst="rect">
                <a:avLst/>
              </a:prstGeom>
              <a:solidFill>
                <a:srgbClr val="C7E0FB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74409" tIns="74409" rIns="74409" bIns="74409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ea typeface="ＭＳ Ｐゴシック"/>
                  </a:rPr>
                  <a:t>Statewide Investments (6%)</a:t>
                </a:r>
              </a:p>
            </p:txBody>
          </p:sp>
          <p:sp>
            <p:nvSpPr>
              <p:cNvPr id="43" name="TextBox 4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947648" y="4800600"/>
                <a:ext cx="1780854" cy="777240"/>
              </a:xfrm>
              <a:prstGeom prst="rect">
                <a:avLst/>
              </a:prstGeom>
              <a:solidFill>
                <a:srgbClr val="C7E0FB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74409" tIns="74409" rIns="74409" bIns="74409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ea typeface="ＭＳ Ｐゴシック"/>
                  </a:rPr>
                  <a:t>Implementation/ Oversight (4%)</a:t>
                </a:r>
              </a:p>
            </p:txBody>
          </p:sp>
        </p:grpSp>
        <p:cxnSp>
          <p:nvCxnSpPr>
            <p:cNvPr id="39" name="Elbow Connector 38"/>
            <p:cNvCxnSpPr>
              <a:stCxn id="33" idx="3"/>
              <a:endCxn id="43" idx="1"/>
            </p:cNvCxnSpPr>
            <p:nvPr/>
          </p:nvCxnSpPr>
          <p:spPr>
            <a:xfrm>
              <a:off x="3404411" y="3538033"/>
              <a:ext cx="543237" cy="165118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789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46139"/>
              </p:ext>
            </p:extLst>
          </p:nvPr>
        </p:nvGraphicFramePr>
        <p:xfrm>
          <a:off x="183735" y="838200"/>
          <a:ext cx="8771546" cy="37277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50065">
                  <a:extLst>
                    <a:ext uri="{9D8B030D-6E8A-4147-A177-3AD203B41FA5}">
                      <a16:colId xmlns:a16="http://schemas.microsoft.com/office/drawing/2014/main" xmlns="" val="2680265998"/>
                    </a:ext>
                  </a:extLst>
                </a:gridCol>
                <a:gridCol w="5221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187">
                <a:tc>
                  <a:txBody>
                    <a:bodyPr/>
                    <a:lstStyle/>
                    <a:p>
                      <a:pPr marL="0" marR="0" lvl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Accountable Care</a:t>
                      </a:r>
                      <a:r>
                        <a:rPr lang="en-US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Partnership Plans (Model A)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Accountable Care</a:t>
                      </a:r>
                      <a:r>
                        <a:rPr lang="en-US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Partnership Plans Collaborations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887168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Healthy Partnership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Baystate Health Care Alliance with Health New England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670598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Berkshire Fallon Health Collaborative 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Collaborative of the Berkshires with Fallon Community Health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345000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HealthNet  Plan Signature Alliance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Signature Healthcare Corporation with Boston Medical Center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HealthNet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172370"/>
                  </a:ext>
                </a:extLst>
              </a:tr>
              <a:tr h="19778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HealthNet Plan Community Alliance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Accountable Care Organization with Boston Medical Center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HealthNet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563089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HealthNet Plan Mercy Alliance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328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Mercy Health Accountable Care Organization with Boston Medical Center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HealthNet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0656557"/>
                  </a:ext>
                </a:extLst>
              </a:tr>
              <a:tr h="18154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HealthNet Plan Southcoast Alliance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Southcoast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Health Network with Boston Medical Center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HealthNet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082024"/>
                  </a:ext>
                </a:extLst>
              </a:tr>
              <a:tr h="219585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Fallon 365 Care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Reliant Medical Group with Fallon Community Health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237724"/>
                  </a:ext>
                </a:extLst>
              </a:tr>
              <a:tr h="219585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Care Family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Merrimack Valley ACO with Neighborhood Health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791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Health Together with Atrius Health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Atrius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Health with Tufts Health Public Plans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Health Together with BIDCO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Care Organization with Tufts Health Public Plans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46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Health Together with Boston Children's ACO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Children’s Hospital Integrated Care Organization with Tufts Health Public Plans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Health Together with CHA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 Health Alliance with Tufts Health Public Plans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585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Wellforce Care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Wellforce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Fallon Community Health Plan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3779"/>
              </p:ext>
            </p:extLst>
          </p:nvPr>
        </p:nvGraphicFramePr>
        <p:xfrm>
          <a:off x="185718" y="5715000"/>
          <a:ext cx="4310082" cy="731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10082">
                  <a:extLst>
                    <a:ext uri="{9D8B030D-6E8A-4147-A177-3AD203B41FA5}">
                      <a16:colId xmlns:a16="http://schemas.microsoft.com/office/drawing/2014/main" xmlns="" val="2680265998"/>
                    </a:ext>
                  </a:extLst>
                </a:gridCol>
              </a:tblGrid>
              <a:tr h="272395">
                <a:tc>
                  <a:txBody>
                    <a:bodyPr/>
                    <a:lstStyle/>
                    <a:p>
                      <a:pPr marL="0" marR="0" lvl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</a:rPr>
                        <a:t>MCO-Administered</a:t>
                      </a:r>
                      <a:r>
                        <a:rPr lang="en-US" sz="1200" b="1" kern="1200" baseline="0" dirty="0">
                          <a:solidFill>
                            <a:srgbClr val="002060"/>
                          </a:solidFill>
                          <a:effectLst/>
                        </a:rPr>
                        <a:t> ACO (Model C)</a:t>
                      </a:r>
                      <a:endParaRPr lang="en-US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887168"/>
                  </a:ext>
                </a:extLst>
              </a:tr>
              <a:tr h="247957">
                <a:tc>
                  <a:txBody>
                    <a:bodyPr/>
                    <a:lstStyle/>
                    <a:p>
                      <a:pPr marL="171450" marR="0" lvl="0" indent="-17145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Lahey Clinical Performance</a:t>
                      </a:r>
                      <a:r>
                        <a:rPr lang="en-US" sz="1200" b="0" i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Network (Participating with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HealthNet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  <a:r>
                        <a:rPr lang="en-US" sz="1200" b="0" i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and Tufts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Public Plans</a:t>
                      </a:r>
                      <a:r>
                        <a:rPr lang="en-US" sz="1200" b="0" i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0" i="0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67059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1792"/>
              </p:ext>
            </p:extLst>
          </p:nvPr>
        </p:nvGraphicFramePr>
        <p:xfrm>
          <a:off x="183735" y="4701057"/>
          <a:ext cx="4312065" cy="8442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12065">
                  <a:extLst>
                    <a:ext uri="{9D8B030D-6E8A-4147-A177-3AD203B41FA5}">
                      <a16:colId xmlns:a16="http://schemas.microsoft.com/office/drawing/2014/main" xmlns="" val="2680265998"/>
                    </a:ext>
                  </a:extLst>
                </a:gridCol>
              </a:tblGrid>
              <a:tr h="255069">
                <a:tc>
                  <a:txBody>
                    <a:bodyPr/>
                    <a:lstStyle/>
                    <a:p>
                      <a:pPr marL="0" marR="0" lvl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</a:rPr>
                        <a:t>Primary</a:t>
                      </a:r>
                      <a:r>
                        <a:rPr lang="en-US" sz="1200" b="1" kern="1200" baseline="0" dirty="0">
                          <a:solidFill>
                            <a:srgbClr val="002060"/>
                          </a:solidFill>
                          <a:effectLst/>
                        </a:rPr>
                        <a:t> Care ACO Plans (Model B)</a:t>
                      </a:r>
                      <a:endParaRPr lang="en-US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887168"/>
                  </a:ext>
                </a:extLst>
              </a:tr>
              <a:tr h="14990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Care Cooperative (C3)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670598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 HealthCare Choice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345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Steward Health Choice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17237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29226"/>
              </p:ext>
            </p:extLst>
          </p:nvPr>
        </p:nvGraphicFramePr>
        <p:xfrm>
          <a:off x="4800600" y="4701057"/>
          <a:ext cx="4154681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4681">
                  <a:extLst>
                    <a:ext uri="{9D8B030D-6E8A-4147-A177-3AD203B41FA5}">
                      <a16:colId xmlns:a16="http://schemas.microsoft.com/office/drawing/2014/main" xmlns="" val="268026599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</a:rPr>
                        <a:t>MCOs</a:t>
                      </a:r>
                      <a:endParaRPr lang="en-US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88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Boston Medical Center</a:t>
                      </a:r>
                      <a:r>
                        <a:rPr lang="en-US" sz="1200" b="0" i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Health Plan (BMCHP)</a:t>
                      </a:r>
                      <a:endParaRPr lang="en-US" sz="1200" b="0" i="0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670598"/>
                  </a:ext>
                </a:extLst>
              </a:tr>
              <a:tr h="220855">
                <a:tc>
                  <a:txBody>
                    <a:bodyPr/>
                    <a:lstStyle/>
                    <a:p>
                      <a:pPr marL="171450" marR="0" lvl="0" indent="-17145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Tufts Public Plans (Tufts)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25334"/>
              </p:ext>
            </p:extLst>
          </p:nvPr>
        </p:nvGraphicFramePr>
        <p:xfrm>
          <a:off x="4800600" y="5633190"/>
          <a:ext cx="4154681" cy="56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4681">
                  <a:extLst>
                    <a:ext uri="{9D8B030D-6E8A-4147-A177-3AD203B41FA5}">
                      <a16:colId xmlns:a16="http://schemas.microsoft.com/office/drawing/2014/main" xmlns="" val="2680265998"/>
                    </a:ext>
                  </a:extLst>
                </a:gridCol>
              </a:tblGrid>
              <a:tr h="258800">
                <a:tc>
                  <a:txBody>
                    <a:bodyPr/>
                    <a:lstStyle/>
                    <a:p>
                      <a:pPr marL="0" marR="0" lvl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</a:rPr>
                        <a:t>PCC Plan</a:t>
                      </a:r>
                      <a:endParaRPr lang="en-US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887168"/>
                  </a:ext>
                </a:extLst>
              </a:tr>
              <a:tr h="289280">
                <a:tc>
                  <a:txBody>
                    <a:bodyPr/>
                    <a:lstStyle/>
                    <a:p>
                      <a:pPr marL="171450" marR="0" lvl="0" indent="-17145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Primary care Providers in the 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PCC Plan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670598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12303"/>
            <a:ext cx="8794113" cy="369332"/>
          </a:xfrm>
        </p:spPr>
        <p:txBody>
          <a:bodyPr/>
          <a:lstStyle/>
          <a:p>
            <a:pPr marL="3175" indent="-3175">
              <a:tabLst/>
            </a:pPr>
            <a:r>
              <a:rPr lang="en-US" sz="2400" dirty="0">
                <a:solidFill>
                  <a:srgbClr val="002060"/>
                </a:solidFill>
              </a:rPr>
              <a:t>MassHealth Health Plan Options for 2018</a:t>
            </a:r>
          </a:p>
        </p:txBody>
      </p:sp>
    </p:spTree>
    <p:extLst>
      <p:ext uri="{BB962C8B-B14F-4D97-AF65-F5344CB8AC3E}">
        <p14:creationId xmlns:p14="http://schemas.microsoft.com/office/powerpoint/2010/main" val="40818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25667" y="689699"/>
            <a:ext cx="7627650" cy="16385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Below are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mportant dates for current managed care eligible members</a:t>
            </a:r>
            <a:r>
              <a:rPr lang="en-US" altLang="en-US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.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For new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managed care eligible members, after March 1, 2018 plan selection is the first 90 days after enrollment in an ACO/MCO, and fixed enrollment </a:t>
            </a:r>
            <a:r>
              <a:rPr lang="en-US" altLang="en-US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is for the remaining 275 days of the year.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All members have a new plan selection period every year.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487363" y="2706832"/>
            <a:ext cx="3844128" cy="893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cs typeface="Arial" pitchFamily="34" charset="0"/>
              </a:rPr>
              <a:t>Members can choose and enroll in a new health plan for March 1, 2018. </a:t>
            </a:r>
          </a:p>
        </p:txBody>
      </p:sp>
      <p:sp>
        <p:nvSpPr>
          <p:cNvPr id="38" name="Right Brace 37"/>
          <p:cNvSpPr/>
          <p:nvPr/>
        </p:nvSpPr>
        <p:spPr>
          <a:xfrm rot="16200000">
            <a:off x="2231111" y="1723864"/>
            <a:ext cx="507051" cy="3994546"/>
          </a:xfrm>
          <a:prstGeom prst="rightBrace">
            <a:avLst>
              <a:gd name="adj1" fmla="val 8333"/>
              <a:gd name="adj2" fmla="val 473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10269" name="Straight Arrow Connector 9"/>
          <p:cNvCxnSpPr>
            <a:cxnSpLocks noChangeShapeType="1"/>
            <a:stCxn id="22" idx="3"/>
          </p:cNvCxnSpPr>
          <p:nvPr/>
        </p:nvCxnSpPr>
        <p:spPr bwMode="auto">
          <a:xfrm>
            <a:off x="581820" y="4073086"/>
            <a:ext cx="7800180" cy="12382"/>
          </a:xfrm>
          <a:prstGeom prst="straightConnector1">
            <a:avLst/>
          </a:prstGeom>
          <a:noFill/>
          <a:ln w="38100" algn="ctr">
            <a:solidFill>
              <a:srgbClr val="4579B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Flowchart: Decision 12"/>
          <p:cNvSpPr>
            <a:spLocks noChangeArrowheads="1"/>
          </p:cNvSpPr>
          <p:nvPr/>
        </p:nvSpPr>
        <p:spPr bwMode="auto">
          <a:xfrm>
            <a:off x="392908" y="3974661"/>
            <a:ext cx="188912" cy="196850"/>
          </a:xfrm>
          <a:prstGeom prst="flowChartDecision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lowchart: Decision 14"/>
          <p:cNvSpPr>
            <a:spLocks noChangeArrowheads="1"/>
          </p:cNvSpPr>
          <p:nvPr/>
        </p:nvSpPr>
        <p:spPr bwMode="auto">
          <a:xfrm>
            <a:off x="4453562" y="3984820"/>
            <a:ext cx="188913" cy="196850"/>
          </a:xfrm>
          <a:prstGeom prst="flowChartDecision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lowchart: Decision 15"/>
          <p:cNvSpPr>
            <a:spLocks noChangeArrowheads="1"/>
          </p:cNvSpPr>
          <p:nvPr/>
        </p:nvSpPr>
        <p:spPr bwMode="auto">
          <a:xfrm>
            <a:off x="7246937" y="3996250"/>
            <a:ext cx="190500" cy="196850"/>
          </a:xfrm>
          <a:prstGeom prst="flowChartDecision">
            <a:avLst/>
          </a:prstGeom>
          <a:solidFill>
            <a:srgbClr val="00B0F0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4223309"/>
            <a:ext cx="1319214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11/13/17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cs typeface="Arial" pitchFamily="34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943100" y="4181669"/>
            <a:ext cx="1409700" cy="466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12/22/17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cs typeface="Arial" pitchFamily="34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3884933" y="4201991"/>
            <a:ext cx="952500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3/1/18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cs typeface="Arial" pitchFamily="34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682977" y="4250127"/>
            <a:ext cx="109855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6/1/18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cs typeface="Arial" pitchFamily="34" charset="0"/>
            </a:endParaRPr>
          </a:p>
        </p:txBody>
      </p:sp>
      <p:sp>
        <p:nvSpPr>
          <p:cNvPr id="31" name="Right Brace 21"/>
          <p:cNvSpPr>
            <a:spLocks/>
          </p:cNvSpPr>
          <p:nvPr/>
        </p:nvSpPr>
        <p:spPr bwMode="auto">
          <a:xfrm rot="5400000">
            <a:off x="1320484" y="3877662"/>
            <a:ext cx="425450" cy="1872299"/>
          </a:xfrm>
          <a:prstGeom prst="rightBrace">
            <a:avLst>
              <a:gd name="adj1" fmla="val 8347"/>
              <a:gd name="adj2" fmla="val 47310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0" name="Text Box 40"/>
          <p:cNvSpPr txBox="1">
            <a:spLocks noChangeArrowheads="1"/>
          </p:cNvSpPr>
          <p:nvPr/>
        </p:nvSpPr>
        <p:spPr bwMode="auto">
          <a:xfrm>
            <a:off x="392908" y="5057328"/>
            <a:ext cx="2471981" cy="896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Members receive letters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cs typeface="Arial" pitchFamily="34" charset="0"/>
            </a:endParaRPr>
          </a:p>
        </p:txBody>
      </p:sp>
      <p:sp>
        <p:nvSpPr>
          <p:cNvPr id="10241" name="Text Box 41"/>
          <p:cNvSpPr txBox="1">
            <a:spLocks noChangeArrowheads="1"/>
          </p:cNvSpPr>
          <p:nvPr/>
        </p:nvSpPr>
        <p:spPr bwMode="auto">
          <a:xfrm>
            <a:off x="3288110" y="4589914"/>
            <a:ext cx="2274490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Start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Plan Selection Period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cs typeface="Arial" pitchFamily="34" charset="0"/>
            </a:endParaRPr>
          </a:p>
        </p:txBody>
      </p:sp>
      <p:sp>
        <p:nvSpPr>
          <p:cNvPr id="10242" name="Text Box 42"/>
          <p:cNvSpPr txBox="1">
            <a:spLocks noChangeArrowheads="1"/>
          </p:cNvSpPr>
          <p:nvPr/>
        </p:nvSpPr>
        <p:spPr bwMode="auto">
          <a:xfrm>
            <a:off x="5855342" y="4596313"/>
            <a:ext cx="2749550" cy="607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Start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cs typeface="Arial" pitchFamily="34" charset="0"/>
              </a:rPr>
              <a:t>Fixed Enrollment Period </a:t>
            </a:r>
          </a:p>
        </p:txBody>
      </p:sp>
      <p:sp>
        <p:nvSpPr>
          <p:cNvPr id="10243" name="Right Brace 26"/>
          <p:cNvSpPr>
            <a:spLocks/>
          </p:cNvSpPr>
          <p:nvPr/>
        </p:nvSpPr>
        <p:spPr bwMode="auto">
          <a:xfrm rot="-5400000">
            <a:off x="5673152" y="2301247"/>
            <a:ext cx="491686" cy="2846386"/>
          </a:xfrm>
          <a:prstGeom prst="rightBrace">
            <a:avLst>
              <a:gd name="adj1" fmla="val 8336"/>
              <a:gd name="adj2" fmla="val 47310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Text Box 44"/>
          <p:cNvSpPr txBox="1">
            <a:spLocks noChangeArrowheads="1"/>
          </p:cNvSpPr>
          <p:nvPr/>
        </p:nvSpPr>
        <p:spPr bwMode="auto">
          <a:xfrm>
            <a:off x="4130605" y="2721695"/>
            <a:ext cx="379206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cs typeface="Arial" pitchFamily="34" charset="0"/>
              </a:rPr>
              <a:t>Plan Selection Period. Members can change health plans for any reason.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012602" y="5263515"/>
            <a:ext cx="2697162" cy="1213485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Members will follow their PCP into a new ACO will enroll in a new health plan. 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5857477" y="5263515"/>
            <a:ext cx="2749550" cy="121348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Members enrolled in an ACO or MCO can only change their health plans for certain reasons.</a:t>
            </a:r>
          </a:p>
        </p:txBody>
      </p:sp>
      <p:sp>
        <p:nvSpPr>
          <p:cNvPr id="23" name="Flowchart: Decision 13"/>
          <p:cNvSpPr>
            <a:spLocks noChangeArrowheads="1"/>
          </p:cNvSpPr>
          <p:nvPr/>
        </p:nvSpPr>
        <p:spPr bwMode="auto">
          <a:xfrm>
            <a:off x="2552700" y="3999425"/>
            <a:ext cx="190500" cy="196850"/>
          </a:xfrm>
          <a:prstGeom prst="flowChartDecision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25667" y="216499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Important Member-Choice Dates</a:t>
            </a:r>
          </a:p>
        </p:txBody>
      </p:sp>
    </p:spTree>
    <p:extLst>
      <p:ext uri="{BB962C8B-B14F-4D97-AF65-F5344CB8AC3E}">
        <p14:creationId xmlns:p14="http://schemas.microsoft.com/office/powerpoint/2010/main" val="9013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4B2B71-A9E6-4907-9133-DD7E0A81BB7E}"/>
              </a:ext>
            </a:extLst>
          </p:cNvPr>
          <p:cNvSpPr txBox="1"/>
          <p:nvPr/>
        </p:nvSpPr>
        <p:spPr>
          <a:xfrm>
            <a:off x="289240" y="1942768"/>
            <a:ext cx="203790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1.89 </a:t>
            </a:r>
            <a:r>
              <a:rPr lang="en-US" sz="4050" b="1" dirty="0">
                <a:solidFill>
                  <a:schemeClr val="tx2"/>
                </a:solidFill>
              </a:rPr>
              <a:t>Million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5C6112-0B5F-4AD4-ADE5-63DB65E7765F}"/>
              </a:ext>
            </a:extLst>
          </p:cNvPr>
          <p:cNvSpPr txBox="1"/>
          <p:nvPr/>
        </p:nvSpPr>
        <p:spPr>
          <a:xfrm>
            <a:off x="275138" y="4495751"/>
            <a:ext cx="1867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70% in Managed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B7F675-AD5C-4043-AD0E-C49E1D0C6D25}"/>
              </a:ext>
            </a:extLst>
          </p:cNvPr>
          <p:cNvSpPr txBox="1"/>
          <p:nvPr/>
        </p:nvSpPr>
        <p:spPr>
          <a:xfrm>
            <a:off x="2950820" y="1933512"/>
            <a:ext cx="196712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/>
            </a:lvl1pPr>
          </a:lstStyle>
          <a:p>
            <a:r>
              <a:rPr lang="en-US" sz="6000" b="1" dirty="0">
                <a:solidFill>
                  <a:schemeClr val="tx2"/>
                </a:solidFill>
              </a:rPr>
              <a:t>$ 15</a:t>
            </a:r>
          </a:p>
          <a:p>
            <a:r>
              <a:rPr lang="en-US" sz="4050" b="1" dirty="0">
                <a:solidFill>
                  <a:schemeClr val="tx2"/>
                </a:solidFill>
              </a:rPr>
              <a:t>Billion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In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3775E1-1F55-4B5C-AE1C-C8EE782A0118}"/>
              </a:ext>
            </a:extLst>
          </p:cNvPr>
          <p:cNvSpPr/>
          <p:nvPr/>
        </p:nvSpPr>
        <p:spPr>
          <a:xfrm>
            <a:off x="5490435" y="1933511"/>
            <a:ext cx="3539752" cy="256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$1.4 </a:t>
            </a:r>
          </a:p>
          <a:p>
            <a:r>
              <a:rPr lang="en-US" sz="4050" b="1" dirty="0">
                <a:solidFill>
                  <a:schemeClr val="accent2">
                    <a:lumMod val="75000"/>
                  </a:schemeClr>
                </a:solidFill>
              </a:rPr>
              <a:t>Billion for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Behavioral Health </a:t>
            </a: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Specialty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69FB76-CCF3-4CA4-AD7F-F3921F7EC12C}"/>
              </a:ext>
            </a:extLst>
          </p:cNvPr>
          <p:cNvSpPr txBox="1"/>
          <p:nvPr/>
        </p:nvSpPr>
        <p:spPr>
          <a:xfrm>
            <a:off x="2936716" y="4495751"/>
            <a:ext cx="2015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/>
            </a:lvl1pPr>
          </a:lstStyle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40% of </a:t>
            </a:r>
          </a:p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State Budget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A03D85-2481-4A6F-8B63-B98ED88172B1}"/>
              </a:ext>
            </a:extLst>
          </p:cNvPr>
          <p:cNvSpPr txBox="1"/>
          <p:nvPr/>
        </p:nvSpPr>
        <p:spPr>
          <a:xfrm>
            <a:off x="5490434" y="4495751"/>
            <a:ext cx="3539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62% Mental Health </a:t>
            </a:r>
          </a:p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14% Addictions</a:t>
            </a:r>
          </a:p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24% Pharmacy</a:t>
            </a:r>
          </a:p>
          <a:p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278724BF-BCE2-4C5C-9A96-4EBDFE499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586"/>
            <a:ext cx="2410428" cy="1236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8AC715-DCD1-4FF9-918C-959116F58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04800"/>
            <a:ext cx="2472478" cy="14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5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9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" y="1623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5731" y="6593207"/>
            <a:ext cx="548000" cy="259998"/>
          </a:xfrm>
        </p:spPr>
        <p:txBody>
          <a:bodyPr/>
          <a:lstStyle/>
          <a:p>
            <a:fld id="{1B845CE2-52C6-D640-906F-6FEE9CFEE2EC}" type="slidenum">
              <a:rPr lang="en-US" sz="918"/>
              <a:pPr/>
              <a:t>7</a:t>
            </a:fld>
            <a:endParaRPr lang="en-US" sz="918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764" y="234864"/>
            <a:ext cx="8793595" cy="596653"/>
          </a:xfrm>
        </p:spPr>
        <p:txBody>
          <a:bodyPr/>
          <a:lstStyle/>
          <a:p>
            <a:r>
              <a:rPr lang="en-US" dirty="0"/>
              <a:t>We are strengthening treatment and supports for individuals with behavioral health needs by:</a:t>
            </a:r>
          </a:p>
        </p:txBody>
      </p:sp>
      <p:sp>
        <p:nvSpPr>
          <p:cNvPr id="21" name="Rectangle 8"/>
          <p:cNvSpPr txBox="1"/>
          <p:nvPr/>
        </p:nvSpPr>
        <p:spPr>
          <a:xfrm>
            <a:off x="1013716" y="1284499"/>
            <a:ext cx="7366596" cy="479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204"/>
              </a:spcAft>
            </a:pPr>
            <a:r>
              <a:rPr lang="en-US" sz="1837" b="1" dirty="0"/>
              <a:t>Making significant investments in the behavioral health system</a:t>
            </a:r>
          </a:p>
          <a:p>
            <a:pPr lvl="2">
              <a:spcAft>
                <a:spcPts val="204"/>
              </a:spcAft>
            </a:pPr>
            <a:r>
              <a:rPr lang="en-US" sz="1837" dirty="0"/>
              <a:t>Over $600 million in new funding from Fiscal Year 2016-2020 to address treatment gaps (e.g., ED boarding) and to increase service rates</a:t>
            </a:r>
          </a:p>
          <a:p>
            <a:pPr lvl="2">
              <a:spcAft>
                <a:spcPts val="204"/>
              </a:spcAft>
            </a:pPr>
            <a:r>
              <a:rPr lang="en-US" sz="1837" dirty="0"/>
              <a:t>Significant expansion of capacity for addiction treatment </a:t>
            </a:r>
          </a:p>
          <a:p>
            <a:pPr marL="199226" lvl="2" indent="0">
              <a:spcAft>
                <a:spcPts val="204"/>
              </a:spcAft>
              <a:buNone/>
            </a:pPr>
            <a:endParaRPr lang="en-US" sz="1837" dirty="0"/>
          </a:p>
          <a:p>
            <a:pPr lvl="1">
              <a:spcAft>
                <a:spcPts val="204"/>
              </a:spcAft>
            </a:pPr>
            <a:r>
              <a:rPr lang="en-US" sz="1837" b="1" dirty="0"/>
              <a:t>Improving care coordination and health outcomes for </a:t>
            </a:r>
            <a:r>
              <a:rPr lang="en-US" sz="1837" b="1" dirty="0" err="1"/>
              <a:t>MassHealth</a:t>
            </a:r>
            <a:r>
              <a:rPr lang="en-US" sz="1837" b="1" dirty="0"/>
              <a:t> members with serious mental illness and/or addiction treatment needs through the creation of Behavioral Health Community Partners (BH CP), launching in June 2018</a:t>
            </a:r>
          </a:p>
          <a:p>
            <a:pPr lvl="2">
              <a:spcAft>
                <a:spcPts val="204"/>
              </a:spcAft>
            </a:pPr>
            <a:r>
              <a:rPr lang="en-US" sz="1837" dirty="0"/>
              <a:t>Provides enhanced care coordination and navigation across all aspects of care – physical, behavioral, disability, social services</a:t>
            </a:r>
          </a:p>
          <a:p>
            <a:pPr lvl="1">
              <a:spcAft>
                <a:spcPts val="204"/>
              </a:spcAft>
            </a:pPr>
            <a:endParaRPr lang="en-US" sz="1837" dirty="0"/>
          </a:p>
          <a:p>
            <a:pPr lvl="1">
              <a:spcAft>
                <a:spcPts val="204"/>
              </a:spcAft>
            </a:pPr>
            <a:r>
              <a:rPr lang="en-US" sz="1837" b="1" dirty="0"/>
              <a:t>Restructuring and strengthening the Department of Mental Health’s Adult Community Clinical Services (ACCS) program </a:t>
            </a:r>
            <a:r>
              <a:rPr lang="en-US" sz="1837" dirty="0"/>
              <a:t>(formerly known as CBFS) </a:t>
            </a:r>
            <a:r>
              <a:rPr lang="en-US" sz="1837" b="1" dirty="0"/>
              <a:t>starting in July 2018</a:t>
            </a:r>
            <a:endParaRPr lang="en-US" sz="1837" dirty="0"/>
          </a:p>
        </p:txBody>
      </p:sp>
      <p:sp>
        <p:nvSpPr>
          <p:cNvPr id="2" name="Oval 1"/>
          <p:cNvSpPr/>
          <p:nvPr/>
        </p:nvSpPr>
        <p:spPr>
          <a:xfrm>
            <a:off x="596974" y="1233861"/>
            <a:ext cx="335870" cy="33960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7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95753" y="2931030"/>
            <a:ext cx="335870" cy="33960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7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95753" y="5067414"/>
            <a:ext cx="335870" cy="33960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7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230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7618747C-CCCA-492F-9EEC-1F89210DC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438090"/>
              </p:ext>
            </p:extLst>
          </p:nvPr>
        </p:nvGraphicFramePr>
        <p:xfrm>
          <a:off x="76200" y="-101722"/>
          <a:ext cx="9677400" cy="706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5454" y="1210144"/>
            <a:ext cx="7373146" cy="553998"/>
          </a:xfrm>
        </p:spPr>
        <p:txBody>
          <a:bodyPr/>
          <a:lstStyle/>
          <a:p>
            <a:r>
              <a:rPr lang="en-US" sz="1800" i="1" dirty="0">
                <a:solidFill>
                  <a:srgbClr val="002060"/>
                </a:solidFill>
              </a:rPr>
              <a:t>1115 Waiver </a:t>
            </a:r>
            <a:r>
              <a:rPr lang="en-US" sz="1800" dirty="0">
                <a:solidFill>
                  <a:srgbClr val="002060"/>
                </a:solidFill>
              </a:rPr>
              <a:t>Provisions for Enhance Treatment for Addiction and Co-Occurring Disorders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B222695-ACEF-4482-A6DF-1CDD72265AE4}"/>
              </a:ext>
            </a:extLst>
          </p:cNvPr>
          <p:cNvCxnSpPr>
            <a:cxnSpLocks/>
          </p:cNvCxnSpPr>
          <p:nvPr/>
        </p:nvCxnSpPr>
        <p:spPr>
          <a:xfrm>
            <a:off x="2057400" y="3505200"/>
            <a:ext cx="5334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56D8DF1-6D65-4046-A4C2-01A6466CDB5B}"/>
              </a:ext>
            </a:extLst>
          </p:cNvPr>
          <p:cNvCxnSpPr>
            <a:cxnSpLocks/>
          </p:cNvCxnSpPr>
          <p:nvPr/>
        </p:nvCxnSpPr>
        <p:spPr>
          <a:xfrm>
            <a:off x="4419600" y="3495040"/>
            <a:ext cx="381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ket 17">
            <a:extLst>
              <a:ext uri="{FF2B5EF4-FFF2-40B4-BE49-F238E27FC236}">
                <a16:creationId xmlns:a16="http://schemas.microsoft.com/office/drawing/2014/main" xmlns="" id="{2E3C02C0-0CA7-474B-8DBF-2DA04679EBF2}"/>
              </a:ext>
            </a:extLst>
          </p:cNvPr>
          <p:cNvSpPr/>
          <p:nvPr/>
        </p:nvSpPr>
        <p:spPr>
          <a:xfrm>
            <a:off x="4876800" y="1981200"/>
            <a:ext cx="152400" cy="3200391"/>
          </a:xfrm>
          <a:prstGeom prst="leftBracket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84114" y="999232"/>
            <a:ext cx="7686866" cy="471474"/>
          </a:xfrm>
          <a:prstGeom prst="rect">
            <a:avLst/>
          </a:prstGeom>
        </p:spPr>
        <p:txBody>
          <a:bodyPr vert="horz" wrap="square" lIns="0" tIns="971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713" marR="3886" indent="-486">
              <a:spcBef>
                <a:spcPts val="77"/>
              </a:spcBef>
              <a:tabLst>
                <a:tab pos="3011215" algn="l"/>
              </a:tabLst>
            </a:pPr>
            <a:r>
              <a:rPr sz="1500" spc="-8" dirty="0"/>
              <a:t>MassHealth </a:t>
            </a:r>
            <a:r>
              <a:rPr sz="1500" spc="-11" dirty="0"/>
              <a:t>covers </a:t>
            </a:r>
            <a:r>
              <a:rPr sz="1500" spc="-8" dirty="0"/>
              <a:t>behavioral </a:t>
            </a:r>
            <a:r>
              <a:rPr sz="1500" spc="-4" dirty="0"/>
              <a:t>health </a:t>
            </a:r>
            <a:r>
              <a:rPr sz="1500" spc="-11" dirty="0"/>
              <a:t>services </a:t>
            </a:r>
            <a:r>
              <a:rPr sz="1500" dirty="0"/>
              <a:t>for </a:t>
            </a:r>
            <a:r>
              <a:rPr sz="1500" spc="-4" dirty="0"/>
              <a:t>all </a:t>
            </a:r>
            <a:r>
              <a:rPr sz="1500" spc="-8" dirty="0"/>
              <a:t>members</a:t>
            </a:r>
            <a:r>
              <a:rPr lang="en-US" sz="1500" spc="-8" dirty="0"/>
              <a:t> and funds </a:t>
            </a:r>
            <a:r>
              <a:rPr sz="1500" spc="-8" dirty="0"/>
              <a:t>enhanced  </a:t>
            </a:r>
            <a:r>
              <a:rPr sz="1500" spc="-11" dirty="0"/>
              <a:t>services </a:t>
            </a:r>
            <a:r>
              <a:rPr sz="1500" spc="-4" dirty="0"/>
              <a:t>through BH CP</a:t>
            </a:r>
            <a:r>
              <a:rPr sz="1500" spc="84" dirty="0"/>
              <a:t> </a:t>
            </a:r>
            <a:r>
              <a:rPr sz="1500" spc="-4" dirty="0"/>
              <a:t>and</a:t>
            </a:r>
            <a:r>
              <a:rPr sz="1500" spc="8" dirty="0"/>
              <a:t> </a:t>
            </a:r>
            <a:r>
              <a:rPr sz="1500" spc="-15" dirty="0"/>
              <a:t>ACCS</a:t>
            </a:r>
            <a:r>
              <a:rPr lang="en-US" sz="1500" spc="-15" dirty="0"/>
              <a:t> </a:t>
            </a:r>
            <a:r>
              <a:rPr sz="1500" dirty="0"/>
              <a:t>for </a:t>
            </a:r>
            <a:r>
              <a:rPr sz="1500" spc="-4" dirty="0"/>
              <a:t>members </a:t>
            </a:r>
            <a:r>
              <a:rPr sz="1500" spc="4" dirty="0"/>
              <a:t>with </a:t>
            </a:r>
            <a:r>
              <a:rPr sz="1500" spc="-4" dirty="0"/>
              <a:t>complex</a:t>
            </a:r>
            <a:r>
              <a:rPr sz="1500" spc="-50" dirty="0"/>
              <a:t> </a:t>
            </a:r>
            <a:r>
              <a:rPr sz="1500" spc="-4" dirty="0"/>
              <a:t>needs</a:t>
            </a:r>
            <a:endParaRPr sz="15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B7CDC62-14BE-4B9E-A876-777A264D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50" y="1643824"/>
            <a:ext cx="7335077" cy="43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6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T08kezgUGxSK9t4mBY9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15_SRM_CF_DG1140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0C0C0"/>
      </a:accent1>
      <a:accent2>
        <a:srgbClr val="4FB94F"/>
      </a:accent2>
      <a:accent3>
        <a:srgbClr val="1D954F"/>
      </a:accent3>
      <a:accent4>
        <a:srgbClr val="5E8BFF"/>
      </a:accent4>
      <a:accent5>
        <a:srgbClr val="FFCD33"/>
      </a:accent5>
      <a:accent6>
        <a:srgbClr val="808080"/>
      </a:accent6>
      <a:hlink>
        <a:srgbClr val="1D954F"/>
      </a:hlink>
      <a:folHlink>
        <a:srgbClr val="5E8B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0C0C0"/>
        </a:accent1>
        <a:accent2>
          <a:srgbClr val="4FB94F"/>
        </a:accent2>
        <a:accent3>
          <a:srgbClr val="1D954F"/>
        </a:accent3>
        <a:accent4>
          <a:srgbClr val="5E8BFF"/>
        </a:accent4>
        <a:accent5>
          <a:srgbClr val="FFCD33"/>
        </a:accent5>
        <a:accent6>
          <a:srgbClr val="808080"/>
        </a:accent6>
        <a:hlink>
          <a:srgbClr val="1D954F"/>
        </a:hlink>
        <a:folHlink>
          <a:srgbClr val="5E8B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SC_CF_NYS006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89611" tIns="44806" rIns="89611" bIns="44806" rtlCol="0">
        <a:spAutoFit/>
      </a:bodyPr>
      <a:lstStyle>
        <a:defPPr marL="222264">
          <a:defRPr sz="1000" i="1" dirty="0" err="1" smtClean="0"/>
        </a:defPPr>
      </a:lstStyle>
    </a:txDef>
  </a:objectDefaults>
  <a:extraClrSchemeLst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7473</TotalTime>
  <Words>1437</Words>
  <Application>Microsoft Office PowerPoint</Application>
  <PresentationFormat>Letter Paper (8.5x11 in)</PresentationFormat>
  <Paragraphs>182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15_SRM_CF_DG1140</vt:lpstr>
      <vt:lpstr>BSC_CF_NYS006</vt:lpstr>
      <vt:lpstr>think-cell Slide</vt:lpstr>
      <vt:lpstr>Document</vt:lpstr>
      <vt:lpstr>PowerPoint Presentation</vt:lpstr>
      <vt:lpstr>MassHealth Payment and Care Delivery Innovation (PCDI)</vt:lpstr>
      <vt:lpstr>PowerPoint Presentation</vt:lpstr>
      <vt:lpstr>MassHealth Health Plan Options for 2018</vt:lpstr>
      <vt:lpstr>PowerPoint Presentation</vt:lpstr>
      <vt:lpstr>PowerPoint Presentation</vt:lpstr>
      <vt:lpstr>We are strengthening treatment and supports for individuals with behavioral health needs by:</vt:lpstr>
      <vt:lpstr>1115 Waiver Provisions for Enhance Treatment for Addiction and Co-Occurring Disorders</vt:lpstr>
      <vt:lpstr>MassHealth covers behavioral health services for all members and funds enhanced  services through BH CP and ACCS for members with complex needs</vt:lpstr>
      <vt:lpstr>Overview: Community Partners Program</vt:lpstr>
      <vt:lpstr>Behavioral Health Community Partners (BH CP): how it helps MassHealth adult members and family members navigate and coordinate care</vt:lpstr>
      <vt:lpstr>PowerPoint Presentation</vt:lpstr>
      <vt:lpstr>The following is a list of the entities that have been contracted as MassHealth Behavioral Health Community Partners  (1/2)</vt:lpstr>
      <vt:lpstr>The following is a list of the entities that have been contracted  as  MassHealth Behavioral Health Community Partners 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MassHealth Payment Reform Initiative?</dc:title>
  <dc:creator>Tim Sullivan</dc:creator>
  <cp:lastModifiedBy> </cp:lastModifiedBy>
  <cp:revision>159</cp:revision>
  <cp:lastPrinted>2017-12-08T17:05:22Z</cp:lastPrinted>
  <dcterms:created xsi:type="dcterms:W3CDTF">2017-10-27T14:31:55Z</dcterms:created>
  <dcterms:modified xsi:type="dcterms:W3CDTF">2018-01-22T16:16:34Z</dcterms:modified>
</cp:coreProperties>
</file>